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97" r:id="rId2"/>
    <p:sldId id="342" r:id="rId3"/>
    <p:sldId id="344" r:id="rId4"/>
    <p:sldId id="345" r:id="rId5"/>
    <p:sldId id="271" r:id="rId6"/>
    <p:sldId id="350" r:id="rId7"/>
    <p:sldId id="351" r:id="rId8"/>
    <p:sldId id="354" r:id="rId9"/>
    <p:sldId id="356" r:id="rId10"/>
    <p:sldId id="358" r:id="rId11"/>
    <p:sldId id="357" r:id="rId12"/>
    <p:sldId id="360" r:id="rId13"/>
    <p:sldId id="359" r:id="rId14"/>
    <p:sldId id="372" r:id="rId15"/>
    <p:sldId id="374" r:id="rId16"/>
    <p:sldId id="365" r:id="rId17"/>
    <p:sldId id="369" r:id="rId18"/>
    <p:sldId id="376" r:id="rId19"/>
    <p:sldId id="375" r:id="rId20"/>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845"/>
    <a:srgbClr val="FFBC11"/>
    <a:srgbClr val="F5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48" autoAdjust="0"/>
  </p:normalViewPr>
  <p:slideViewPr>
    <p:cSldViewPr>
      <p:cViewPr varScale="1">
        <p:scale>
          <a:sx n="120" d="100"/>
          <a:sy n="120" d="100"/>
        </p:scale>
        <p:origin x="-1272" y="-10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33FE7A6-394C-443E-A689-0155EC5CF96F}" type="datetimeFigureOut">
              <a:rPr lang="en-US" smtClean="0"/>
              <a:pPr/>
              <a:t>9/22/11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63E2F03-28D0-4F38-878D-D86D5D2FA7B3}" type="slidenum">
              <a:rPr lang="en-US" smtClean="0"/>
              <a:pPr/>
              <a:t>‹#›</a:t>
            </a:fld>
            <a:endParaRPr lang="en-US"/>
          </a:p>
        </p:txBody>
      </p:sp>
    </p:spTree>
    <p:extLst>
      <p:ext uri="{BB962C8B-B14F-4D97-AF65-F5344CB8AC3E}">
        <p14:creationId xmlns:p14="http://schemas.microsoft.com/office/powerpoint/2010/main" val="893872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C8F4475-D9CC-4385-9B05-AD33B275C3A6}" type="datetimeFigureOut">
              <a:rPr lang="en-US" smtClean="0"/>
              <a:pPr/>
              <a:t>9/22/11</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2A046F5-94E7-4FD1-B67D-F1FC480AAF3F}" type="slidenum">
              <a:rPr lang="en-US" smtClean="0"/>
              <a:pPr/>
              <a:t>‹#›</a:t>
            </a:fld>
            <a:endParaRPr lang="en-US"/>
          </a:p>
        </p:txBody>
      </p:sp>
    </p:spTree>
    <p:extLst>
      <p:ext uri="{BB962C8B-B14F-4D97-AF65-F5344CB8AC3E}">
        <p14:creationId xmlns:p14="http://schemas.microsoft.com/office/powerpoint/2010/main" val="415865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046F5-94E7-4FD1-B67D-F1FC480AAF3F}" type="slidenum">
              <a:rPr lang="en-US" smtClean="0"/>
              <a:pPr/>
              <a:t>1</a:t>
            </a:fld>
            <a:endParaRPr lang="en-US"/>
          </a:p>
        </p:txBody>
      </p:sp>
    </p:spTree>
    <p:extLst>
      <p:ext uri="{BB962C8B-B14F-4D97-AF65-F5344CB8AC3E}">
        <p14:creationId xmlns:p14="http://schemas.microsoft.com/office/powerpoint/2010/main" val="1920897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Regression discontinuity: assignment to treatment/control determined by a threshold that is exogenously decided by external factors</a:t>
            </a:r>
          </a:p>
          <a:p>
            <a:endParaRPr lang="en-US" dirty="0" smtClean="0"/>
          </a:p>
          <a:p>
            <a:r>
              <a:rPr lang="en-US" baseline="0" dirty="0" smtClean="0"/>
              <a:t>Question: </a:t>
            </a:r>
          </a:p>
          <a:p>
            <a:r>
              <a:rPr lang="en-US" baseline="0" dirty="0" smtClean="0"/>
              <a:t>How much does voting in one election affect your likelihood of voting in the next election?</a:t>
            </a:r>
          </a:p>
          <a:p>
            <a:endParaRPr lang="en-US" baseline="0" dirty="0" smtClean="0"/>
          </a:p>
          <a:p>
            <a:r>
              <a:rPr lang="en-US" baseline="0" dirty="0" smtClean="0"/>
              <a:t>Problem:</a:t>
            </a:r>
          </a:p>
          <a:p>
            <a:pPr marL="171450" indent="-171450">
              <a:buFontTx/>
              <a:buChar char="-"/>
            </a:pPr>
            <a:r>
              <a:rPr lang="en-US" baseline="0" dirty="0" smtClean="0"/>
              <a:t>Also correlated with age. Older people exhibit higher turnout.</a:t>
            </a:r>
          </a:p>
          <a:p>
            <a:pPr marL="171450" indent="-171450">
              <a:buFontTx/>
              <a:buChar char="-"/>
            </a:pPr>
            <a:r>
              <a:rPr lang="en-US" baseline="0" dirty="0" smtClean="0"/>
              <a:t>Selection issues for why people choose to vote</a:t>
            </a:r>
          </a:p>
          <a:p>
            <a:pPr marL="171450" indent="-171450">
              <a:buFontTx/>
              <a:buChar char="-"/>
            </a:pPr>
            <a:r>
              <a:rPr lang="en-US" baseline="0" dirty="0" smtClean="0"/>
              <a:t>Voting rights are in the constitution! Can’t randomly vary them.</a:t>
            </a:r>
          </a:p>
          <a:p>
            <a:endParaRPr lang="en-US" baseline="0" dirty="0" smtClean="0"/>
          </a:p>
          <a:p>
            <a:r>
              <a:rPr lang="en-US" baseline="0" dirty="0" smtClean="0"/>
              <a:t>What if you turned 18 on the last day eligible voters were able to register for a presidential election. </a:t>
            </a:r>
          </a:p>
          <a:p>
            <a:r>
              <a:rPr lang="en-US" baseline="0" dirty="0" smtClean="0"/>
              <a:t>Let’s say 2008 where Obama really inspired a lot of young people. </a:t>
            </a:r>
          </a:p>
          <a:p>
            <a:r>
              <a:rPr lang="en-US" baseline="0" dirty="0" smtClean="0"/>
              <a:t>What if your friend turned 18 the day AFTER the final registration date. </a:t>
            </a:r>
          </a:p>
          <a:p>
            <a:r>
              <a:rPr lang="en-US" baseline="0" dirty="0" smtClean="0"/>
              <a:t>You were able to vote and your friend wasn’t. </a:t>
            </a:r>
          </a:p>
          <a:p>
            <a:r>
              <a:rPr lang="en-US" baseline="0" dirty="0" smtClean="0"/>
              <a:t>Turns out you are 1) more likely to vote in subsequent elections and 2) more likely to have the same party affiliation as who you voted for in that previous election.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A046F5-94E7-4FD1-B67D-F1FC480AAF3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Does being assigned to a high-security prison</a:t>
            </a:r>
            <a:r>
              <a:rPr lang="en-US" baseline="0" dirty="0" smtClean="0"/>
              <a:t> make a prison more likely to engage in misconduct?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PROBLEM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More dangerous prisoners tend to be assigned to higher-security prisons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SOLUTION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Classification score…similarly-dangerous prisoners, but sent to prisons of different security levels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IMPLEMENT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Interact classification score with cutoff</a:t>
            </a:r>
          </a:p>
        </p:txBody>
      </p:sp>
      <p:sp>
        <p:nvSpPr>
          <p:cNvPr id="4" name="Slide Number Placeholder 3"/>
          <p:cNvSpPr>
            <a:spLocks noGrp="1"/>
          </p:cNvSpPr>
          <p:nvPr>
            <p:ph type="sldNum" sz="quarter" idx="10"/>
          </p:nvPr>
        </p:nvSpPr>
        <p:spPr/>
        <p:txBody>
          <a:bodyPr/>
          <a:lstStyle/>
          <a:p>
            <a:fld id="{D2A046F5-94E7-4FD1-B67D-F1FC480AAF3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Panel data: Following observations over time allows us to control for subject-specific (unobservable) effects  </a:t>
            </a:r>
          </a:p>
          <a:p>
            <a:endParaRPr lang="en-US" baseline="0" dirty="0" smtClean="0"/>
          </a:p>
          <a:p>
            <a:r>
              <a:rPr lang="en-US" baseline="0" dirty="0" smtClean="0"/>
              <a:t>Going further away from the gold standard of A/B testing and moving closer to establishing predictive power</a:t>
            </a:r>
          </a:p>
        </p:txBody>
      </p:sp>
      <p:sp>
        <p:nvSpPr>
          <p:cNvPr id="4" name="Slide Number Placeholder 3"/>
          <p:cNvSpPr>
            <a:spLocks noGrp="1"/>
          </p:cNvSpPr>
          <p:nvPr>
            <p:ph type="sldNum" sz="quarter" idx="10"/>
          </p:nvPr>
        </p:nvSpPr>
        <p:spPr/>
        <p:txBody>
          <a:bodyPr/>
          <a:lstStyle/>
          <a:p>
            <a:fld id="{D2A046F5-94E7-4FD1-B67D-F1FC480AAF3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next</a:t>
            </a:r>
            <a:r>
              <a:rPr lang="en-US" baseline="0" dirty="0" smtClean="0"/>
              <a:t> level of gradations…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QUESTION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Do voters tire and not vote on some contests as they move down the ballot?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PROBLEM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Infeasible</a:t>
            </a:r>
            <a:r>
              <a:rPr lang="en-US" baseline="0" dirty="0" smtClean="0"/>
              <a:t> to run a RCE</a:t>
            </a:r>
            <a:endParaRPr lang="en-US" dirty="0" smtClean="0"/>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dirty="0" smtClean="0"/>
              <a:t>Contests less salient</a:t>
            </a:r>
            <a:r>
              <a:rPr lang="en-US" baseline="0" dirty="0" smtClean="0"/>
              <a:t> as you move down the ballot</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Some precincts may be more likely to just not vote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SOLUTION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Panel data: Following observations over time allows us to control for subject-specific (unobservable) effects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Plus: natural experiment allows</a:t>
            </a:r>
            <a:r>
              <a:rPr lang="en-US" baseline="0" dirty="0" smtClean="0"/>
              <a:t> us to observe a contest at different positions on the ballot</a:t>
            </a:r>
            <a:endParaRPr lang="en-US" dirty="0" smtClean="0"/>
          </a:p>
          <a:p>
            <a:pPr marL="0" indent="0">
              <a:buNone/>
            </a:pPr>
            <a:endParaRPr lang="en-US" dirty="0" smtClean="0"/>
          </a:p>
          <a:p>
            <a:pPr marL="0" indent="0">
              <a:buNone/>
            </a:pPr>
            <a:r>
              <a:rPr lang="en-US" dirty="0" smtClean="0"/>
              <a:t>This one is actually a combination</a:t>
            </a:r>
            <a:r>
              <a:rPr lang="en-US" baseline="0" dirty="0" smtClean="0"/>
              <a:t> of panel data &amp; natural experiment</a:t>
            </a:r>
            <a:endParaRPr lang="en-US" dirty="0" smtClean="0"/>
          </a:p>
          <a:p>
            <a:pPr marL="0" indent="0">
              <a:buNone/>
            </a:pPr>
            <a:endParaRPr lang="en-US" dirty="0" smtClean="0"/>
          </a:p>
          <a:p>
            <a:pPr marL="0" indent="0">
              <a:buNone/>
            </a:pPr>
            <a:r>
              <a:rPr lang="en-US" dirty="0" smtClean="0"/>
              <a:t>Voter fatigue confounded with lower information contests appearing further down the ballot</a:t>
            </a:r>
          </a:p>
          <a:p>
            <a:pPr marL="0" indent="0">
              <a:buNone/>
            </a:pPr>
            <a:endParaRPr lang="en-US" dirty="0" smtClean="0"/>
          </a:p>
          <a:p>
            <a:pPr marL="0" indent="0">
              <a:buNone/>
            </a:pPr>
            <a:r>
              <a:rPr lang="en-US" dirty="0" smtClean="0"/>
              <a:t>Solution</a:t>
            </a:r>
          </a:p>
          <a:p>
            <a:pPr marL="0" indent="0">
              <a:buNone/>
            </a:pPr>
            <a:r>
              <a:rPr lang="en-US" dirty="0" smtClean="0"/>
              <a:t>For</a:t>
            </a:r>
            <a:r>
              <a:rPr lang="en-US" baseline="0" dirty="0" smtClean="0"/>
              <a:t> the same state proposition, we observe variation in ballot position across voters in different precincts due to different sets of local offices on ballot. Controlling for some other stuff, we can estimate the causal effect from voter fatigue from moving a contest 1 position further down the ballot.</a:t>
            </a:r>
            <a:endParaRPr lang="en-US" dirty="0" smtClean="0"/>
          </a:p>
          <a:p>
            <a:pPr marL="0" indent="0">
              <a:buNone/>
            </a:pPr>
            <a:endParaRPr lang="en-US" dirty="0" smtClean="0"/>
          </a:p>
          <a:p>
            <a:pPr marL="0" indent="0">
              <a:buNone/>
            </a:pPr>
            <a:r>
              <a:rPr lang="en-US" dirty="0" smtClean="0"/>
              <a:t>Methodology</a:t>
            </a:r>
          </a:p>
          <a:p>
            <a:pPr marL="0" indent="0">
              <a:buNone/>
            </a:pPr>
            <a:r>
              <a:rPr lang="en-US" dirty="0" smtClean="0"/>
              <a:t>Fixed and random</a:t>
            </a:r>
            <a:r>
              <a:rPr lang="en-US" baseline="0" dirty="0" smtClean="0"/>
              <a:t> </a:t>
            </a:r>
            <a:r>
              <a:rPr lang="en-US" dirty="0" smtClean="0"/>
              <a:t>effects estimators</a:t>
            </a:r>
          </a:p>
          <a:p>
            <a:pPr marL="0" indent="0">
              <a:buNone/>
            </a:pPr>
            <a:endParaRPr lang="en-US" dirty="0"/>
          </a:p>
        </p:txBody>
      </p:sp>
      <p:sp>
        <p:nvSpPr>
          <p:cNvPr id="4" name="Slide Number Placeholder 3"/>
          <p:cNvSpPr>
            <a:spLocks noGrp="1"/>
          </p:cNvSpPr>
          <p:nvPr>
            <p:ph type="sldNum" sz="quarter" idx="10"/>
          </p:nvPr>
        </p:nvSpPr>
        <p:spPr/>
        <p:txBody>
          <a:bodyPr/>
          <a:lstStyle/>
          <a:p>
            <a:fld id="{D2A046F5-94E7-4FD1-B67D-F1FC480AAF3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Instrumental variables: For your predictor that is correlated with a confounding factor, find an “instrument” that is correlated with your predictor and dependent variable but not the confounding variable</a:t>
            </a:r>
          </a:p>
          <a:p>
            <a:endParaRPr lang="en-US" baseline="0" dirty="0" smtClean="0"/>
          </a:p>
          <a:p>
            <a:r>
              <a:rPr lang="en-US" baseline="0" dirty="0" smtClean="0"/>
              <a:t>Disentangling causation from correlation really means that we need to deal with the confounding factor that is correlated with both our outcome variable and our explanatory variable. </a:t>
            </a:r>
          </a:p>
          <a:p>
            <a:endParaRPr lang="en-US" baseline="0" dirty="0" smtClean="0"/>
          </a:p>
          <a:p>
            <a:r>
              <a:rPr lang="en-US" baseline="0" dirty="0" smtClean="0"/>
              <a:t>Finding an instrument means to find a variable that is correlated with the explanatory variable</a:t>
            </a:r>
          </a:p>
        </p:txBody>
      </p:sp>
      <p:sp>
        <p:nvSpPr>
          <p:cNvPr id="4" name="Slide Number Placeholder 3"/>
          <p:cNvSpPr>
            <a:spLocks noGrp="1"/>
          </p:cNvSpPr>
          <p:nvPr>
            <p:ph type="sldNum" sz="quarter" idx="10"/>
          </p:nvPr>
        </p:nvSpPr>
        <p:spPr/>
        <p:txBody>
          <a:bodyPr/>
          <a:lstStyle/>
          <a:p>
            <a:fld id="{D2A046F5-94E7-4FD1-B67D-F1FC480AAF3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046F5-94E7-4FD1-B67D-F1FC480AAF3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aseline="0" dirty="0" smtClean="0"/>
              <a:t>At this slide, wrap it all up. Economists bring a specialized skill set to the table, think about causality before all else. Some skills gap but </a:t>
            </a:r>
            <a:endParaRPr lang="en-US" dirty="0"/>
          </a:p>
        </p:txBody>
      </p:sp>
    </p:spTree>
    <p:extLst>
      <p:ext uri="{BB962C8B-B14F-4D97-AF65-F5344CB8AC3E}">
        <p14:creationId xmlns:p14="http://schemas.microsoft.com/office/powerpoint/2010/main" val="3540160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2A046F5-94E7-4FD1-B67D-F1FC480AAF3F}"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D2A046F5-94E7-4FD1-B67D-F1FC480AAF3F}" type="slidenum">
              <a:rPr lang="en-US" smtClean="0"/>
              <a:pPr/>
              <a:t>19</a:t>
            </a:fld>
            <a:endParaRPr lang="en-US"/>
          </a:p>
        </p:txBody>
      </p:sp>
    </p:spTree>
    <p:extLst>
      <p:ext uri="{BB962C8B-B14F-4D97-AF65-F5344CB8AC3E}">
        <p14:creationId xmlns:p14="http://schemas.microsoft.com/office/powerpoint/2010/main" val="304122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sz="800" baseline="0" dirty="0" smtClean="0"/>
              <a:t>what </a:t>
            </a:r>
            <a:r>
              <a:rPr lang="en-US" sz="800" baseline="0" dirty="0" err="1" smtClean="0"/>
              <a:t>i</a:t>
            </a:r>
            <a:r>
              <a:rPr lang="en-US" sz="800" baseline="0" dirty="0" smtClean="0"/>
              <a:t> want to do...applied econ </a:t>
            </a:r>
            <a:r>
              <a:rPr lang="en-US" sz="800" baseline="0" dirty="0" err="1" smtClean="0"/>
              <a:t>phd</a:t>
            </a:r>
            <a:r>
              <a:rPr lang="en-US" sz="800" baseline="0" dirty="0" smtClean="0"/>
              <a:t> in less than 30 minutes</a:t>
            </a:r>
          </a:p>
          <a:p>
            <a:r>
              <a:rPr lang="en-US" sz="800" baseline="0" dirty="0" smtClean="0"/>
              <a:t>what </a:t>
            </a:r>
            <a:r>
              <a:rPr lang="en-US" sz="800" baseline="0" dirty="0" err="1" smtClean="0"/>
              <a:t>i'm</a:t>
            </a:r>
            <a:r>
              <a:rPr lang="en-US" sz="800" baseline="0" dirty="0" smtClean="0"/>
              <a:t> going to talk about is a </a:t>
            </a:r>
            <a:r>
              <a:rPr lang="en-US" sz="800" b="1" baseline="0" dirty="0" smtClean="0"/>
              <a:t>set of intuition and </a:t>
            </a:r>
            <a:r>
              <a:rPr lang="en-US" sz="800" b="1" baseline="0" dirty="0" err="1" smtClean="0"/>
              <a:t>methodoligies</a:t>
            </a:r>
            <a:r>
              <a:rPr lang="en-US" sz="800" b="1" baseline="0" dirty="0" smtClean="0"/>
              <a:t> </a:t>
            </a:r>
            <a:r>
              <a:rPr lang="en-US" sz="800" baseline="0" dirty="0" smtClean="0"/>
              <a:t>that economists use to answer a certain set of questions</a:t>
            </a:r>
          </a:p>
          <a:p>
            <a:r>
              <a:rPr lang="en-US" sz="800" baseline="0" dirty="0" smtClean="0"/>
              <a:t>and in the process make you a better data scientist AND understand the contributions economists can make to DS </a:t>
            </a:r>
            <a:r>
              <a:rPr lang="en-US" sz="800" baseline="0" dirty="0" smtClean="0"/>
              <a:t>teams</a:t>
            </a:r>
          </a:p>
          <a:p>
            <a:r>
              <a:rPr lang="en-US" sz="800" baseline="0" dirty="0" smtClean="0"/>
              <a:t>the </a:t>
            </a:r>
            <a:r>
              <a:rPr lang="en-US" sz="800" baseline="0" dirty="0" smtClean="0"/>
              <a:t>type of questions that we're going to talk about is </a:t>
            </a:r>
            <a:r>
              <a:rPr lang="en-US" sz="800" b="1" baseline="0" dirty="0" smtClean="0"/>
              <a:t>teasing causation from correlation</a:t>
            </a:r>
          </a:p>
          <a:p>
            <a:r>
              <a:rPr lang="en-US" sz="800" baseline="0" dirty="0" smtClean="0"/>
              <a:t>the </a:t>
            </a:r>
            <a:r>
              <a:rPr lang="en-US" sz="800" b="1" baseline="0" dirty="0" smtClean="0"/>
              <a:t>typical toolkit </a:t>
            </a:r>
            <a:r>
              <a:rPr lang="en-US" sz="800" baseline="0" dirty="0" smtClean="0"/>
              <a:t>of data scientists of machine learning algorithms or fitting statistical models is insufficient for identifying causality from observational </a:t>
            </a:r>
            <a:r>
              <a:rPr lang="en-US" sz="800" baseline="0" dirty="0" smtClean="0"/>
              <a:t>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t>Typically we use A/B tests to </a:t>
            </a:r>
            <a:r>
              <a:rPr lang="en-US" sz="800" b="1" baseline="0" dirty="0" smtClean="0"/>
              <a:t>send the right email</a:t>
            </a:r>
            <a:r>
              <a:rPr lang="en-US" sz="800" baseline="0" dirty="0" smtClean="0"/>
              <a:t>, find the best UX, make the most $, but what if we can’t run an A/B test?</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t>What if we only have </a:t>
            </a:r>
            <a:r>
              <a:rPr lang="en-US" sz="800" b="1" baseline="0" dirty="0" smtClean="0"/>
              <a:t>observational data</a:t>
            </a:r>
            <a:r>
              <a:rPr lang="en-US" sz="800" baseline="0" dirty="0" smtClean="0"/>
              <a:t>? How can you get causation out of data?</a:t>
            </a:r>
          </a:p>
          <a:p>
            <a:r>
              <a:rPr lang="en-US" sz="800" b="1" baseline="0" dirty="0" smtClean="0"/>
              <a:t>My perspective</a:t>
            </a:r>
            <a:r>
              <a:rPr lang="en-US" sz="800" baseline="0" dirty="0" smtClean="0"/>
              <a:t>…about me</a:t>
            </a:r>
          </a:p>
          <a:p>
            <a:r>
              <a:rPr lang="en-US" sz="800" baseline="0" dirty="0" err="1" smtClean="0"/>
              <a:t>gdp</a:t>
            </a:r>
            <a:endParaRPr lang="en-US" sz="800" baseline="0" dirty="0" smtClean="0"/>
          </a:p>
        </p:txBody>
      </p:sp>
      <p:sp>
        <p:nvSpPr>
          <p:cNvPr id="4" name="Slide Number Placeholder 3"/>
          <p:cNvSpPr>
            <a:spLocks noGrp="1"/>
          </p:cNvSpPr>
          <p:nvPr>
            <p:ph type="sldNum" sz="quarter" idx="10"/>
          </p:nvPr>
        </p:nvSpPr>
        <p:spPr/>
        <p:txBody>
          <a:bodyPr/>
          <a:lstStyle/>
          <a:p>
            <a:fld id="{D2A046F5-94E7-4FD1-B67D-F1FC480AAF3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dirty="0" smtClean="0"/>
              <a:t>Economists </a:t>
            </a:r>
            <a:r>
              <a:rPr lang="en-US" dirty="0" smtClean="0"/>
              <a:t>are interested in a wide variety</a:t>
            </a:r>
            <a:r>
              <a:rPr lang="en-US" baseline="0" dirty="0" smtClean="0"/>
              <a:t> of topics where data can inform us of the world through better understanding incentives and individuals’ decision making processes.</a:t>
            </a:r>
          </a:p>
          <a:p>
            <a:endParaRPr lang="en-US" baseline="0" dirty="0" smtClean="0"/>
          </a:p>
          <a:p>
            <a:r>
              <a:rPr lang="en-US" baseline="0" dirty="0" smtClean="0"/>
              <a:t>For applied economists doing these kinds of research, what is in their toolkit?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2A046F5-94E7-4FD1-B67D-F1FC480AAF3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046F5-94E7-4FD1-B67D-F1FC480AAF3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Black</a:t>
            </a:r>
            <a:r>
              <a:rPr lang="en-US" baseline="0" dirty="0" smtClean="0"/>
              <a:t> box, prediction, optimizing</a:t>
            </a:r>
          </a:p>
          <a:p>
            <a:endParaRPr lang="en-US" baseline="0" dirty="0" smtClean="0"/>
          </a:p>
          <a:p>
            <a:r>
              <a:rPr lang="en-US" baseline="0" dirty="0" smtClean="0"/>
              <a:t>Decision-making, human behavior, learning about the world</a:t>
            </a:r>
            <a:endParaRPr lang="en-US" dirty="0"/>
          </a:p>
        </p:txBody>
      </p:sp>
    </p:spTree>
    <p:extLst>
      <p:ext uri="{BB962C8B-B14F-4D97-AF65-F5344CB8AC3E}">
        <p14:creationId xmlns:p14="http://schemas.microsoft.com/office/powerpoint/2010/main" val="354016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Spectrum…Decreasing </a:t>
            </a:r>
            <a:r>
              <a:rPr lang="en-US" dirty="0" smtClean="0"/>
              <a:t>in confidence of gaining </a:t>
            </a:r>
            <a:r>
              <a:rPr lang="en-US" dirty="0" smtClean="0"/>
              <a:t>causality</a:t>
            </a:r>
          </a:p>
          <a:p>
            <a:endParaRPr lang="en-US" dirty="0" smtClean="0"/>
          </a:p>
          <a:p>
            <a:r>
              <a:rPr lang="en-US" dirty="0" smtClean="0"/>
              <a:t>If we can’t run an</a:t>
            </a:r>
            <a:r>
              <a:rPr lang="en-US" baseline="0" dirty="0" smtClean="0"/>
              <a:t> experiment, what can we do with observational data?</a:t>
            </a:r>
            <a:endParaRPr lang="en-US" dirty="0"/>
          </a:p>
        </p:txBody>
      </p:sp>
      <p:sp>
        <p:nvSpPr>
          <p:cNvPr id="4" name="Slide Number Placeholder 3"/>
          <p:cNvSpPr>
            <a:spLocks noGrp="1"/>
          </p:cNvSpPr>
          <p:nvPr>
            <p:ph type="sldNum" sz="quarter" idx="10"/>
          </p:nvPr>
        </p:nvSpPr>
        <p:spPr/>
        <p:txBody>
          <a:bodyPr/>
          <a:lstStyle/>
          <a:p>
            <a:fld id="{D2A046F5-94E7-4FD1-B67D-F1FC480AAF3F}" type="slidenum">
              <a:rPr lang="en-US" smtClean="0"/>
              <a:pPr/>
              <a:t>6</a:t>
            </a:fld>
            <a:endParaRPr lang="en-US"/>
          </a:p>
        </p:txBody>
      </p:sp>
    </p:spTree>
    <p:extLst>
      <p:ext uri="{BB962C8B-B14F-4D97-AF65-F5344CB8AC3E}">
        <p14:creationId xmlns:p14="http://schemas.microsoft.com/office/powerpoint/2010/main" val="49829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baseline="0" dirty="0" smtClean="0"/>
              <a:t>This technique needs no explanation. We are all familiar with controlled experiments either in the lab, an email or a UX on the web. This is the gold standard when you have the ability/time/resources to construct the experiment. </a:t>
            </a:r>
          </a:p>
          <a:p>
            <a:endParaRPr lang="en-US" baseline="0" dirty="0" smtClean="0"/>
          </a:p>
          <a:p>
            <a:r>
              <a:rPr lang="en-US" baseline="0" dirty="0" smtClean="0"/>
              <a:t>What if you only have observational data?</a:t>
            </a:r>
          </a:p>
          <a:p>
            <a:r>
              <a:rPr lang="en-US" baseline="0" dirty="0" smtClean="0"/>
              <a:t>What if you only have data from the past and need to disentangle causality from correlation?</a:t>
            </a:r>
          </a:p>
          <a:p>
            <a:r>
              <a:rPr lang="en-US" baseline="0" dirty="0" smtClean="0"/>
              <a:t>What if the experiment you want to run is not feasible or unethical?</a:t>
            </a:r>
          </a:p>
          <a:p>
            <a:r>
              <a:rPr lang="en-US" baseline="0" dirty="0" smtClean="0"/>
              <a:t>Example: examining the effects of pre-kindergarten classes on student achievement.</a:t>
            </a:r>
          </a:p>
          <a:p>
            <a:endParaRPr lang="en-US" dirty="0"/>
          </a:p>
        </p:txBody>
      </p:sp>
      <p:sp>
        <p:nvSpPr>
          <p:cNvPr id="4" name="Slide Number Placeholder 3"/>
          <p:cNvSpPr>
            <a:spLocks noGrp="1"/>
          </p:cNvSpPr>
          <p:nvPr>
            <p:ph type="sldNum" sz="quarter" idx="10"/>
          </p:nvPr>
        </p:nvSpPr>
        <p:spPr/>
        <p:txBody>
          <a:bodyPr/>
          <a:lstStyle/>
          <a:p>
            <a:fld id="{D2A046F5-94E7-4FD1-B67D-F1FC480AAF3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046F5-94E7-4FD1-B67D-F1FC480AAF3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Natural experiment: treatment groups were assigned without researcher intervention</a:t>
            </a:r>
          </a:p>
          <a:p>
            <a:endParaRPr lang="en-US" baseline="0" dirty="0" smtClean="0"/>
          </a:p>
          <a:p>
            <a:r>
              <a:rPr lang="en-US" baseline="0" dirty="0" smtClean="0"/>
              <a:t>Another method for disentangling causality from correlation is to exploit natural variation in the data.</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Look for random sources of variation that are correlated with the outcome variable but uncorrelated with the explanatory variable (feature)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is the value of an extra 100 points on the SAT?</a:t>
            </a:r>
            <a:r>
              <a:rPr lang="en-US" baseline="0" dirty="0" smtClean="0"/>
              <a:t> We can follow outcomes of these students to find out.</a:t>
            </a:r>
            <a:endParaRPr lang="en-US" dirty="0" smtClean="0"/>
          </a:p>
          <a:p>
            <a:endParaRPr lang="en-US" baseline="0" dirty="0" smtClean="0"/>
          </a:p>
          <a:p>
            <a:endParaRPr lang="en-US" baseline="0" dirty="0" smtClean="0"/>
          </a:p>
          <a:p>
            <a:r>
              <a:rPr lang="en-US" baseline="0" dirty="0" smtClean="0"/>
              <a:t>Email outage</a:t>
            </a:r>
          </a:p>
          <a:p>
            <a:r>
              <a:rPr lang="en-US" baseline="0" dirty="0" smtClean="0"/>
              <a:t>Voter fatigue</a:t>
            </a:r>
          </a:p>
          <a:p>
            <a:r>
              <a:rPr lang="en-US" baseline="0" dirty="0" smtClean="0"/>
              <a:t>Server outages, search results</a:t>
            </a:r>
          </a:p>
        </p:txBody>
      </p:sp>
      <p:sp>
        <p:nvSpPr>
          <p:cNvPr id="4" name="Slide Number Placeholder 3"/>
          <p:cNvSpPr>
            <a:spLocks noGrp="1"/>
          </p:cNvSpPr>
          <p:nvPr>
            <p:ph type="sldNum" sz="quarter" idx="10"/>
          </p:nvPr>
        </p:nvSpPr>
        <p:spPr/>
        <p:txBody>
          <a:bodyPr/>
          <a:lstStyle/>
          <a:p>
            <a:fld id="{D2A046F5-94E7-4FD1-B67D-F1FC480AAF3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1C77DF-FEFF-4803-8819-CA8C07518F62}" type="datetimeFigureOut">
              <a:rPr lang="en-US" smtClean="0"/>
              <a:pPr/>
              <a:t>9/22/11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754806DD-969E-4B60-B24D-440F540168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41C77DF-FEFF-4803-8819-CA8C07518F62}" type="datetimeFigureOut">
              <a:rPr lang="en-US" smtClean="0"/>
              <a:pPr/>
              <a:t>9/22/11</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754806DD-969E-4B60-B24D-440F540168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1C77DF-FEFF-4803-8819-CA8C07518F62}" type="datetimeFigureOut">
              <a:rPr lang="en-US" smtClean="0"/>
              <a:pPr/>
              <a:t>9/22/11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754806DD-969E-4B60-B24D-440F540168A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1C77DF-FEFF-4803-8819-CA8C07518F62}" type="datetimeFigureOut">
              <a:rPr lang="en-US" smtClean="0"/>
              <a:pPr/>
              <a:t>9/22/11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754806DD-969E-4B60-B24D-440F540168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28701"/>
            <a:ext cx="8229600" cy="3565922"/>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79822"/>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6556248" cy="3314700"/>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p:nvPr>
        </p:nvSpPr>
        <p:spPr>
          <a:xfrm>
            <a:off x="457200" y="628650"/>
            <a:ext cx="8229600" cy="400050"/>
          </a:xfrm>
        </p:spPr>
        <p:txBody>
          <a:bodyPr/>
          <a:lstStyle>
            <a:lvl1pPr>
              <a:buNone/>
              <a:defRPr>
                <a:solidFill>
                  <a:srgbClr val="00B050"/>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1C77DF-FEFF-4803-8819-CA8C07518F62}" type="datetimeFigureOut">
              <a:rPr lang="en-US" smtClean="0"/>
              <a:pPr/>
              <a:t>9/22/11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754806DD-969E-4B60-B24D-440F540168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41C77DF-FEFF-4803-8819-CA8C07518F62}" type="datetimeFigureOut">
              <a:rPr lang="en-US" smtClean="0"/>
              <a:pPr/>
              <a:t>9/22/11</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754806DD-969E-4B60-B24D-440F540168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541C77DF-FEFF-4803-8819-CA8C07518F62}" type="datetimeFigureOut">
              <a:rPr lang="en-US" smtClean="0"/>
              <a:pPr/>
              <a:t>9/22/11</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754806DD-969E-4B60-B24D-440F540168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541C77DF-FEFF-4803-8819-CA8C07518F62}" type="datetimeFigureOut">
              <a:rPr lang="en-US" smtClean="0"/>
              <a:pPr/>
              <a:t>9/22/11</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754806DD-969E-4B60-B24D-440F540168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541C77DF-FEFF-4803-8819-CA8C07518F62}" type="datetimeFigureOut">
              <a:rPr lang="en-US" smtClean="0"/>
              <a:pPr/>
              <a:t>9/22/11</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754806DD-969E-4B60-B24D-440F540168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41C77DF-FEFF-4803-8819-CA8C07518F62}" type="datetimeFigureOut">
              <a:rPr lang="en-US" smtClean="0"/>
              <a:pPr/>
              <a:t>9/22/11</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754806DD-969E-4B60-B24D-440F540168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spcBef>
          <a:spcPct val="0"/>
        </a:spcBef>
        <a:buNone/>
        <a:defRPr sz="4000" kern="1200">
          <a:solidFill>
            <a:schemeClr val="tx1"/>
          </a:solidFill>
          <a:latin typeface="Franklin Gothic Boo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rgbClr val="4E4845"/>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4E4845"/>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4E4845"/>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4E4845"/>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4E4845"/>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aculty.haas.berkeley.edu/ned/Choice_Fatigue.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9-21 at 1.36.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0"/>
            <a:ext cx="5449248" cy="5156603"/>
          </a:xfrm>
          <a:prstGeom prst="rect">
            <a:avLst/>
          </a:prstGeom>
        </p:spPr>
      </p:pic>
      <p:sp>
        <p:nvSpPr>
          <p:cNvPr id="5" name="TextBox 4"/>
          <p:cNvSpPr txBox="1"/>
          <p:nvPr/>
        </p:nvSpPr>
        <p:spPr>
          <a:xfrm>
            <a:off x="0" y="2724150"/>
            <a:ext cx="7848600" cy="2185214"/>
          </a:xfrm>
          <a:prstGeom prst="rect">
            <a:avLst/>
          </a:prstGeom>
          <a:solidFill>
            <a:schemeClr val="tx1">
              <a:alpha val="75000"/>
            </a:schemeClr>
          </a:solidFill>
        </p:spPr>
        <p:txBody>
          <a:bodyPr wrap="square" lIns="274320" rtlCol="0">
            <a:spAutoFit/>
          </a:bodyPr>
          <a:lstStyle/>
          <a:p>
            <a:r>
              <a:rPr lang="en-US" sz="4000" dirty="0" smtClean="0">
                <a:solidFill>
                  <a:schemeClr val="bg1"/>
                </a:solidFill>
                <a:effectLst>
                  <a:outerShdw blurRad="38100" dist="38100" dir="2700000" algn="tl">
                    <a:srgbClr val="000000">
                      <a:alpha val="43137"/>
                    </a:srgbClr>
                  </a:outerShdw>
                </a:effectLst>
                <a:latin typeface="Franklin Gothic Book" pitchFamily="34" charset="0"/>
              </a:rPr>
              <a:t>Data Science from the Perspective of an Applied Economist</a:t>
            </a:r>
          </a:p>
          <a:p>
            <a:endParaRPr lang="en-US" sz="2800" dirty="0" smtClean="0">
              <a:solidFill>
                <a:schemeClr val="bg1"/>
              </a:solidFill>
              <a:effectLst>
                <a:outerShdw blurRad="38100" dist="38100" dir="2700000" algn="tl">
                  <a:srgbClr val="000000">
                    <a:alpha val="43137"/>
                  </a:srgbClr>
                </a:outerShdw>
              </a:effectLst>
              <a:latin typeface="Franklin Gothic Book" pitchFamily="34" charset="0"/>
            </a:endParaRPr>
          </a:p>
          <a:p>
            <a:r>
              <a:rPr lang="en-US" sz="2800" dirty="0" smtClean="0">
                <a:solidFill>
                  <a:schemeClr val="bg1"/>
                </a:solidFill>
                <a:effectLst>
                  <a:outerShdw blurRad="38100" dist="38100" dir="2700000" algn="tl">
                    <a:srgbClr val="000000">
                      <a:alpha val="43137"/>
                    </a:srgbClr>
                  </a:outerShdw>
                </a:effectLst>
                <a:latin typeface="Franklin Gothic Book" pitchFamily="34" charset="0"/>
              </a:rPr>
              <a:t>Scott Nicholson – @</a:t>
            </a:r>
            <a:r>
              <a:rPr lang="en-US" sz="2800" dirty="0" err="1" smtClean="0">
                <a:solidFill>
                  <a:schemeClr val="bg1"/>
                </a:solidFill>
                <a:effectLst>
                  <a:outerShdw blurRad="38100" dist="38100" dir="2700000" algn="tl">
                    <a:srgbClr val="000000">
                      <a:alpha val="43137"/>
                    </a:srgbClr>
                  </a:outerShdw>
                </a:effectLst>
                <a:latin typeface="Franklin Gothic Book" pitchFamily="34" charset="0"/>
              </a:rPr>
              <a:t>scootrous</a:t>
            </a:r>
            <a:endParaRPr lang="en-US" sz="2800" dirty="0" smtClean="0">
              <a:solidFill>
                <a:schemeClr val="bg1"/>
              </a:solidFill>
              <a:effectLst>
                <a:outerShdw blurRad="38100" dist="38100" dir="2700000" algn="tl">
                  <a:srgbClr val="000000">
                    <a:alpha val="43137"/>
                  </a:srgbClr>
                </a:outerShdw>
              </a:effectLst>
              <a:latin typeface="Franklin Gothic Book" pitchFamily="34" charset="0"/>
            </a:endParaRPr>
          </a:p>
        </p:txBody>
      </p:sp>
      <p:pic>
        <p:nvPicPr>
          <p:cNvPr id="6" name="Picture 5" descr="Analytics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50"/>
            <a:ext cx="1828800" cy="7315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57150"/>
            <a:ext cx="7315200" cy="5086350"/>
            <a:chOff x="1219200" y="533400"/>
            <a:chExt cx="7620000" cy="5105400"/>
          </a:xfrm>
        </p:grpSpPr>
        <p:pic>
          <p:nvPicPr>
            <p:cNvPr id="9" name="Picture 2" descr="C:\Users\E011188\Desktop\Screen shot 2011-09-20 at 3.28.06 PM.png"/>
            <p:cNvPicPr>
              <a:picLocks noChangeAspect="1" noChangeArrowheads="1"/>
            </p:cNvPicPr>
            <p:nvPr/>
          </p:nvPicPr>
          <p:blipFill>
            <a:blip r:embed="rId3" cstate="print"/>
            <a:srcRect/>
            <a:stretch>
              <a:fillRect/>
            </a:stretch>
          </p:blipFill>
          <p:spPr bwMode="auto">
            <a:xfrm>
              <a:off x="1219200" y="533400"/>
              <a:ext cx="7467600" cy="5052472"/>
            </a:xfrm>
            <a:prstGeom prst="rect">
              <a:avLst/>
            </a:prstGeom>
            <a:noFill/>
          </p:spPr>
        </p:pic>
        <p:sp>
          <p:nvSpPr>
            <p:cNvPr id="10" name="Rectangle 9"/>
            <p:cNvSpPr/>
            <p:nvPr/>
          </p:nvSpPr>
          <p:spPr>
            <a:xfrm>
              <a:off x="8153400" y="5181600"/>
              <a:ext cx="685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657600" y="438150"/>
            <a:ext cx="228600" cy="2895600"/>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152400" y="57150"/>
            <a:ext cx="7010400" cy="304800"/>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304800" y="4781550"/>
            <a:ext cx="7010400" cy="304800"/>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76200" y="285750"/>
            <a:ext cx="430887" cy="3429000"/>
          </a:xfrm>
          <a:prstGeom prst="rect">
            <a:avLst/>
          </a:prstGeom>
          <a:solidFill>
            <a:schemeClr val="bg1"/>
          </a:solidFill>
        </p:spPr>
        <p:txBody>
          <a:bodyPr vert="vert270" wrap="square" rtlCol="0">
            <a:spAutoFit/>
          </a:bodyPr>
          <a:lstStyle/>
          <a:p>
            <a:r>
              <a:rPr lang="en-US" sz="1600" dirty="0" smtClean="0"/>
              <a:t>Turnout rate in 2004 election</a:t>
            </a:r>
            <a:endParaRPr lang="en-US" sz="1600" dirty="0"/>
          </a:p>
        </p:txBody>
      </p:sp>
      <p:sp>
        <p:nvSpPr>
          <p:cNvPr id="13" name="TextBox 12"/>
          <p:cNvSpPr txBox="1"/>
          <p:nvPr/>
        </p:nvSpPr>
        <p:spPr>
          <a:xfrm>
            <a:off x="4114800" y="2419350"/>
            <a:ext cx="2133600" cy="646331"/>
          </a:xfrm>
          <a:prstGeom prst="rect">
            <a:avLst/>
          </a:prstGeom>
          <a:solidFill>
            <a:schemeClr val="bg1"/>
          </a:solidFill>
        </p:spPr>
        <p:txBody>
          <a:bodyPr wrap="square" rtlCol="0">
            <a:spAutoFit/>
          </a:bodyPr>
          <a:lstStyle/>
          <a:p>
            <a:r>
              <a:rPr lang="en-US" dirty="0" smtClean="0"/>
              <a:t>Just NOT eligible to vote in 2000 election</a:t>
            </a:r>
            <a:endParaRPr lang="en-US" dirty="0"/>
          </a:p>
        </p:txBody>
      </p:sp>
      <p:sp>
        <p:nvSpPr>
          <p:cNvPr id="14" name="TextBox 13"/>
          <p:cNvSpPr txBox="1"/>
          <p:nvPr/>
        </p:nvSpPr>
        <p:spPr>
          <a:xfrm>
            <a:off x="1371600" y="1809750"/>
            <a:ext cx="1981200" cy="646331"/>
          </a:xfrm>
          <a:prstGeom prst="rect">
            <a:avLst/>
          </a:prstGeom>
          <a:solidFill>
            <a:schemeClr val="bg1"/>
          </a:solidFill>
        </p:spPr>
        <p:txBody>
          <a:bodyPr wrap="square" rtlCol="0">
            <a:spAutoFit/>
          </a:bodyPr>
          <a:lstStyle/>
          <a:p>
            <a:r>
              <a:rPr lang="en-US" dirty="0" smtClean="0"/>
              <a:t>Just eligible to vote in 2000 election</a:t>
            </a:r>
            <a:endParaRPr lang="en-US" dirty="0"/>
          </a:p>
        </p:txBody>
      </p:sp>
      <p:sp>
        <p:nvSpPr>
          <p:cNvPr id="5" name="TextBox 4"/>
          <p:cNvSpPr txBox="1"/>
          <p:nvPr/>
        </p:nvSpPr>
        <p:spPr>
          <a:xfrm>
            <a:off x="3886200" y="87690"/>
            <a:ext cx="5257800" cy="1569660"/>
          </a:xfrm>
          <a:prstGeom prst="rect">
            <a:avLst/>
          </a:prstGeom>
          <a:solidFill>
            <a:schemeClr val="tx1">
              <a:alpha val="73000"/>
            </a:schemeClr>
          </a:solidFill>
        </p:spPr>
        <p:txBody>
          <a:bodyPr wrap="square" rtlCol="0">
            <a:spAutoFit/>
          </a:bodyPr>
          <a:lstStyle/>
          <a:p>
            <a:pPr marL="185738" lvl="1"/>
            <a:r>
              <a:rPr lang="en-US" sz="2400" b="1" dirty="0" smtClean="0">
                <a:solidFill>
                  <a:schemeClr val="bg1"/>
                </a:solidFill>
                <a:latin typeface="Franklin Gothic Book" pitchFamily="34" charset="0"/>
              </a:rPr>
              <a:t>Regression Discontinuity</a:t>
            </a:r>
          </a:p>
          <a:p>
            <a:pPr marL="185738" lvl="1"/>
            <a:endParaRPr lang="en-US" sz="2400" b="1" dirty="0" smtClean="0">
              <a:solidFill>
                <a:schemeClr val="bg1"/>
              </a:solidFill>
              <a:latin typeface="Franklin Gothic Book" pitchFamily="34" charset="0"/>
            </a:endParaRPr>
          </a:p>
          <a:p>
            <a:pPr marL="185738" lvl="1"/>
            <a:r>
              <a:rPr lang="en-US" sz="2400" dirty="0" smtClean="0">
                <a:solidFill>
                  <a:schemeClr val="bg1"/>
                </a:solidFill>
                <a:latin typeface="Franklin Gothic Book" pitchFamily="34" charset="0"/>
              </a:rPr>
              <a:t>Does voting increase the likelihood of voting in the next election?</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ilcell.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651" y="1"/>
            <a:ext cx="10108651" cy="5129657"/>
          </a:xfrm>
          <a:prstGeom prst="rect">
            <a:avLst/>
          </a:prstGeom>
        </p:spPr>
      </p:pic>
      <p:sp>
        <p:nvSpPr>
          <p:cNvPr id="5" name="TextBox 4"/>
          <p:cNvSpPr txBox="1"/>
          <p:nvPr/>
        </p:nvSpPr>
        <p:spPr>
          <a:xfrm>
            <a:off x="2057400" y="1428750"/>
            <a:ext cx="7162800" cy="1569660"/>
          </a:xfrm>
          <a:prstGeom prst="rect">
            <a:avLst/>
          </a:prstGeom>
          <a:solidFill>
            <a:schemeClr val="tx1">
              <a:alpha val="73000"/>
            </a:schemeClr>
          </a:solidFill>
        </p:spPr>
        <p:txBody>
          <a:bodyPr wrap="square" rtlCol="0">
            <a:spAutoFit/>
          </a:bodyPr>
          <a:lstStyle/>
          <a:p>
            <a:pPr marL="185738" lvl="1"/>
            <a:r>
              <a:rPr lang="en-US" sz="2400" b="1" dirty="0" smtClean="0">
                <a:solidFill>
                  <a:schemeClr val="bg1"/>
                </a:solidFill>
                <a:latin typeface="Franklin Gothic Book" pitchFamily="34" charset="0"/>
              </a:rPr>
              <a:t>Regression Discontinuity</a:t>
            </a:r>
          </a:p>
          <a:p>
            <a:pPr marL="185738" lvl="1"/>
            <a:endParaRPr lang="en-US" sz="2400" b="1" dirty="0" smtClean="0">
              <a:solidFill>
                <a:schemeClr val="bg1"/>
              </a:solidFill>
              <a:latin typeface="Franklin Gothic Book" pitchFamily="34" charset="0"/>
            </a:endParaRPr>
          </a:p>
          <a:p>
            <a:pPr marL="185738" lvl="1"/>
            <a:r>
              <a:rPr lang="en-US" sz="2400" dirty="0" smtClean="0">
                <a:solidFill>
                  <a:schemeClr val="bg1"/>
                </a:solidFill>
                <a:latin typeface="Franklin Gothic Book" pitchFamily="34" charset="0"/>
              </a:rPr>
              <a:t>Does being a prisoner in a maximum security prison increase the likelihood of prisoner misconduct?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descr="https://mail.google.com/mail/?ui=2&amp;ik=5aa1dfe0e5&amp;view=att&amp;th=1328920502a6247f&amp;attid=0.1&amp;disp=inline&amp;realattid=f_gsti5zp40&amp;zw"/>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3" descr="C:\Users\E011188\Desktop\Screen shot 2011-09-20 at 4.12.35 PM.png"/>
          <p:cNvPicPr>
            <a:picLocks noChangeAspect="1" noChangeArrowheads="1"/>
          </p:cNvPicPr>
          <p:nvPr/>
        </p:nvPicPr>
        <p:blipFill>
          <a:blip r:embed="rId3" cstate="print"/>
          <a:stretch>
            <a:fillRect/>
          </a:stretch>
        </p:blipFill>
        <p:spPr bwMode="auto">
          <a:xfrm>
            <a:off x="-1" y="0"/>
            <a:ext cx="6097963" cy="51435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295400" y="3105150"/>
            <a:ext cx="7848600" cy="1200328"/>
          </a:xfrm>
          <a:prstGeom prst="rect">
            <a:avLst/>
          </a:prstGeom>
          <a:solidFill>
            <a:schemeClr val="tx1">
              <a:alpha val="73000"/>
            </a:schemeClr>
          </a:solidFill>
        </p:spPr>
        <p:txBody>
          <a:bodyPr wrap="square" rtlCol="0">
            <a:spAutoFit/>
          </a:bodyPr>
          <a:lstStyle/>
          <a:p>
            <a:pPr marL="185738" lvl="1"/>
            <a:r>
              <a:rPr lang="en-US" sz="2400" b="1" dirty="0" smtClean="0">
                <a:solidFill>
                  <a:schemeClr val="bg1"/>
                </a:solidFill>
                <a:latin typeface="Franklin Gothic Book" pitchFamily="34" charset="0"/>
              </a:rPr>
              <a:t>Panel </a:t>
            </a:r>
            <a:r>
              <a:rPr lang="en-US" sz="2400" b="1" dirty="0">
                <a:solidFill>
                  <a:schemeClr val="bg1"/>
                </a:solidFill>
                <a:latin typeface="Franklin Gothic Book" pitchFamily="34" charset="0"/>
              </a:rPr>
              <a:t>Data </a:t>
            </a:r>
            <a:r>
              <a:rPr lang="en-US" sz="2400" b="1" dirty="0" smtClean="0">
                <a:solidFill>
                  <a:schemeClr val="bg1"/>
                </a:solidFill>
                <a:latin typeface="Franklin Gothic Book" pitchFamily="34" charset="0"/>
              </a:rPr>
              <a:t>Econometrics</a:t>
            </a:r>
          </a:p>
          <a:p>
            <a:pPr marL="185738" lvl="1"/>
            <a:endParaRPr lang="en-US" sz="2400" b="1" dirty="0" smtClean="0">
              <a:solidFill>
                <a:schemeClr val="bg1"/>
              </a:solidFill>
              <a:latin typeface="Franklin Gothic Book" pitchFamily="34" charset="0"/>
            </a:endParaRPr>
          </a:p>
          <a:p>
            <a:pPr marL="185738" lvl="1"/>
            <a:r>
              <a:rPr lang="en-US" sz="2400" dirty="0" smtClean="0">
                <a:solidFill>
                  <a:schemeClr val="bg1"/>
                </a:solidFill>
                <a:latin typeface="Franklin Gothic Book" pitchFamily="34" charset="0"/>
              </a:rPr>
              <a:t>Which site activities are predictive of future engagement?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011188\Desktop\ballot096fc.jpg"/>
          <p:cNvPicPr>
            <a:picLocks noChangeAspect="1" noChangeArrowheads="1"/>
          </p:cNvPicPr>
          <p:nvPr/>
        </p:nvPicPr>
        <p:blipFill>
          <a:blip r:embed="rId3" cstate="print"/>
          <a:srcRect/>
          <a:stretch>
            <a:fillRect/>
          </a:stretch>
        </p:blipFill>
        <p:spPr bwMode="auto">
          <a:xfrm>
            <a:off x="4343400" y="-19051"/>
            <a:ext cx="3810000" cy="523408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0" y="3714750"/>
            <a:ext cx="6858000" cy="1200328"/>
          </a:xfrm>
          <a:prstGeom prst="rect">
            <a:avLst/>
          </a:prstGeom>
          <a:solidFill>
            <a:schemeClr val="tx1">
              <a:alpha val="73000"/>
            </a:schemeClr>
          </a:solidFill>
        </p:spPr>
        <p:txBody>
          <a:bodyPr wrap="square" rtlCol="0">
            <a:spAutoFit/>
          </a:bodyPr>
          <a:lstStyle/>
          <a:p>
            <a:pPr marL="185738" lvl="1"/>
            <a:r>
              <a:rPr lang="en-US" sz="2400" b="1" dirty="0" smtClean="0">
                <a:solidFill>
                  <a:schemeClr val="bg1"/>
                </a:solidFill>
                <a:latin typeface="Franklin Gothic Book" pitchFamily="34" charset="0"/>
              </a:rPr>
              <a:t>Panel Data Econometrics</a:t>
            </a:r>
          </a:p>
          <a:p>
            <a:pPr marL="185738" lvl="1"/>
            <a:endParaRPr lang="en-US" sz="2400" b="1" dirty="0" smtClean="0">
              <a:solidFill>
                <a:schemeClr val="bg1"/>
              </a:solidFill>
              <a:latin typeface="Franklin Gothic Book" pitchFamily="34" charset="0"/>
            </a:endParaRPr>
          </a:p>
          <a:p>
            <a:pPr marL="185738" lvl="1"/>
            <a:r>
              <a:rPr lang="en-US" sz="2400" dirty="0" smtClean="0">
                <a:solidFill>
                  <a:schemeClr val="bg1"/>
                </a:solidFill>
                <a:latin typeface="Franklin Gothic Book" pitchFamily="34" charset="0"/>
              </a:rPr>
              <a:t>Do voters experience ‘fatigue’ from long ballots?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011188\Desktop\rain-drops-window.jpg"/>
          <p:cNvPicPr>
            <a:picLocks noChangeAspect="1" noChangeArrowheads="1"/>
          </p:cNvPicPr>
          <p:nvPr/>
        </p:nvPicPr>
        <p:blipFill>
          <a:blip r:embed="rId3" cstate="print"/>
          <a:srcRect/>
          <a:stretch>
            <a:fillRect/>
          </a:stretch>
        </p:blipFill>
        <p:spPr bwMode="auto">
          <a:xfrm>
            <a:off x="0" y="0"/>
            <a:ext cx="9144000" cy="5143500"/>
          </a:xfrm>
          <a:prstGeom prst="rect">
            <a:avLst/>
          </a:prstGeom>
          <a:noFill/>
        </p:spPr>
      </p:pic>
      <p:sp>
        <p:nvSpPr>
          <p:cNvPr id="5" name="TextBox 4"/>
          <p:cNvSpPr txBox="1"/>
          <p:nvPr/>
        </p:nvSpPr>
        <p:spPr>
          <a:xfrm>
            <a:off x="762000" y="880155"/>
            <a:ext cx="8382000" cy="1569660"/>
          </a:xfrm>
          <a:prstGeom prst="rect">
            <a:avLst/>
          </a:prstGeom>
          <a:solidFill>
            <a:schemeClr val="tx1">
              <a:alpha val="73000"/>
            </a:schemeClr>
          </a:solidFill>
        </p:spPr>
        <p:txBody>
          <a:bodyPr wrap="square" rtlCol="0">
            <a:spAutoFit/>
          </a:bodyPr>
          <a:lstStyle/>
          <a:p>
            <a:pPr marL="185738" lvl="1"/>
            <a:r>
              <a:rPr lang="en-US" sz="2400" b="1" dirty="0" smtClean="0">
                <a:solidFill>
                  <a:schemeClr val="bg1"/>
                </a:solidFill>
                <a:latin typeface="Franklin Gothic Book" pitchFamily="34" charset="0"/>
              </a:rPr>
              <a:t>Instrumental Variables</a:t>
            </a:r>
          </a:p>
          <a:p>
            <a:pPr marL="185738" lvl="1"/>
            <a:r>
              <a:rPr lang="en-US" sz="2400" b="1" dirty="0" smtClean="0">
                <a:solidFill>
                  <a:schemeClr val="bg1"/>
                </a:solidFill>
                <a:latin typeface="Franklin Gothic Book" pitchFamily="34" charset="0"/>
              </a:rPr>
              <a:t> </a:t>
            </a:r>
          </a:p>
          <a:p>
            <a:pPr marL="185738" lvl="1"/>
            <a:r>
              <a:rPr lang="en-US" sz="2400" dirty="0" smtClean="0">
                <a:solidFill>
                  <a:schemeClr val="bg1"/>
                </a:solidFill>
                <a:latin typeface="Franklin Gothic Book" pitchFamily="34" charset="0"/>
              </a:rPr>
              <a:t>We believe that LinkedIn helps people find </a:t>
            </a:r>
            <a:r>
              <a:rPr lang="en-US" sz="2400" dirty="0" smtClean="0">
                <a:solidFill>
                  <a:schemeClr val="bg1"/>
                </a:solidFill>
                <a:latin typeface="Franklin Gothic Book" pitchFamily="34" charset="0"/>
              </a:rPr>
              <a:t>better professional </a:t>
            </a:r>
            <a:r>
              <a:rPr lang="en-US" sz="2400" dirty="0" smtClean="0">
                <a:solidFill>
                  <a:schemeClr val="bg1"/>
                </a:solidFill>
                <a:latin typeface="Franklin Gothic Book" pitchFamily="34" charset="0"/>
              </a:rPr>
              <a:t>opportunities. Can the weather help us establish causation?</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Economists Think About the Most?</a:t>
            </a:r>
            <a:endParaRPr lang="en-US" dirty="0"/>
          </a:p>
        </p:txBody>
      </p:sp>
      <p:pic>
        <p:nvPicPr>
          <p:cNvPr id="6" name="Picture 1" descr="C:\Users\E011188\Desktop\Screen shot 2011-09-20 at 3.15.48 PM.png"/>
          <p:cNvPicPr>
            <a:picLocks noChangeAspect="1" noChangeArrowheads="1"/>
          </p:cNvPicPr>
          <p:nvPr/>
        </p:nvPicPr>
        <p:blipFill>
          <a:blip r:embed="rId3" cstate="print"/>
          <a:srcRect l="2564" t="6790" r="2564" b="7197"/>
          <a:stretch>
            <a:fillRect/>
          </a:stretch>
        </p:blipFill>
        <p:spPr bwMode="auto">
          <a:xfrm>
            <a:off x="1600200" y="1434928"/>
            <a:ext cx="5181600" cy="2660822"/>
          </a:xfrm>
          <a:prstGeom prst="rect">
            <a:avLst/>
          </a:prstGeom>
          <a:noFill/>
        </p:spPr>
      </p:pic>
      <p:sp>
        <p:nvSpPr>
          <p:cNvPr id="7" name="Cloud Callout 6"/>
          <p:cNvSpPr/>
          <p:nvPr/>
        </p:nvSpPr>
        <p:spPr>
          <a:xfrm>
            <a:off x="457200" y="1123950"/>
            <a:ext cx="8001000" cy="3048000"/>
          </a:xfrm>
          <a:prstGeom prst="cloudCallout">
            <a:avLst>
              <a:gd name="adj1" fmla="val -36751"/>
              <a:gd name="adj2" fmla="val 75357"/>
            </a:avLst>
          </a:prstGeom>
          <a:noFill/>
          <a:ln w="1174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1" name="TextBox 10"/>
          <p:cNvSpPr txBox="1"/>
          <p:nvPr/>
        </p:nvSpPr>
        <p:spPr>
          <a:xfrm>
            <a:off x="457200" y="1485900"/>
            <a:ext cx="8092018" cy="2554545"/>
          </a:xfrm>
          <a:prstGeom prst="rect">
            <a:avLst/>
          </a:prstGeom>
          <a:noFill/>
        </p:spPr>
        <p:txBody>
          <a:bodyPr wrap="square" rtlCol="0">
            <a:spAutoFit/>
          </a:bodyPr>
          <a:lstStyle/>
          <a:p>
            <a:r>
              <a:rPr lang="en-US" sz="3200" dirty="0">
                <a:solidFill>
                  <a:schemeClr val="bg1"/>
                </a:solidFill>
                <a:latin typeface="Franklin Gothic Book" pitchFamily="34" charset="0"/>
              </a:rPr>
              <a:t>If you care about </a:t>
            </a:r>
            <a:r>
              <a:rPr lang="en-US" sz="3200" dirty="0" smtClean="0">
                <a:latin typeface="Franklin Gothic Book" pitchFamily="34" charset="0"/>
              </a:rPr>
              <a:t>prediction,</a:t>
            </a:r>
            <a:r>
              <a:rPr lang="en-US" sz="3200" dirty="0" smtClean="0">
                <a:solidFill>
                  <a:schemeClr val="bg1"/>
                </a:solidFill>
                <a:latin typeface="Franklin Gothic Book" pitchFamily="34" charset="0"/>
              </a:rPr>
              <a:t> </a:t>
            </a:r>
          </a:p>
          <a:p>
            <a:r>
              <a:rPr lang="en-US" sz="3200" dirty="0" smtClean="0">
                <a:solidFill>
                  <a:schemeClr val="bg1"/>
                </a:solidFill>
                <a:latin typeface="Franklin Gothic Book" pitchFamily="34" charset="0"/>
              </a:rPr>
              <a:t>think </a:t>
            </a:r>
            <a:r>
              <a:rPr lang="en-US" sz="3200" dirty="0">
                <a:solidFill>
                  <a:schemeClr val="bg1"/>
                </a:solidFill>
                <a:latin typeface="Franklin Gothic Book" pitchFamily="34" charset="0"/>
              </a:rPr>
              <a:t>like a computer scientist.</a:t>
            </a:r>
          </a:p>
          <a:p>
            <a:endParaRPr lang="en-US" sz="3200" dirty="0" smtClean="0">
              <a:solidFill>
                <a:schemeClr val="bg1"/>
              </a:solidFill>
              <a:latin typeface="Franklin Gothic Book" pitchFamily="34" charset="0"/>
            </a:endParaRPr>
          </a:p>
          <a:p>
            <a:r>
              <a:rPr lang="en-US" sz="3200" dirty="0" smtClean="0">
                <a:solidFill>
                  <a:schemeClr val="bg1"/>
                </a:solidFill>
                <a:latin typeface="Franklin Gothic Book" pitchFamily="34" charset="0"/>
              </a:rPr>
              <a:t>If </a:t>
            </a:r>
            <a:r>
              <a:rPr lang="en-US" sz="3200" dirty="0">
                <a:solidFill>
                  <a:schemeClr val="bg1"/>
                </a:solidFill>
                <a:latin typeface="Franklin Gothic Book" pitchFamily="34" charset="0"/>
              </a:rPr>
              <a:t>you care about </a:t>
            </a:r>
            <a:r>
              <a:rPr lang="en-US" sz="3200" dirty="0" smtClean="0">
                <a:latin typeface="Franklin Gothic Book" pitchFamily="34" charset="0"/>
              </a:rPr>
              <a:t>causality,</a:t>
            </a:r>
            <a:r>
              <a:rPr lang="en-US" sz="3200" dirty="0" smtClean="0">
                <a:solidFill>
                  <a:schemeClr val="bg1"/>
                </a:solidFill>
                <a:latin typeface="Franklin Gothic Book" pitchFamily="34" charset="0"/>
              </a:rPr>
              <a:t> </a:t>
            </a:r>
          </a:p>
          <a:p>
            <a:r>
              <a:rPr lang="en-US" sz="3200" dirty="0" smtClean="0">
                <a:solidFill>
                  <a:schemeClr val="bg1"/>
                </a:solidFill>
                <a:latin typeface="Franklin Gothic Book" pitchFamily="34" charset="0"/>
              </a:rPr>
              <a:t>think </a:t>
            </a:r>
            <a:r>
              <a:rPr lang="en-US" sz="3200" dirty="0">
                <a:solidFill>
                  <a:schemeClr val="bg1"/>
                </a:solidFill>
                <a:latin typeface="Franklin Gothic Book" pitchFamily="34" charset="0"/>
              </a:rPr>
              <a:t>like an economist.</a:t>
            </a:r>
          </a:p>
        </p:txBody>
      </p:sp>
    </p:spTree>
    <p:extLst>
      <p:ext uri="{BB962C8B-B14F-4D97-AF65-F5344CB8AC3E}">
        <p14:creationId xmlns:p14="http://schemas.microsoft.com/office/powerpoint/2010/main" val="41808545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600" dirty="0" err="1" smtClean="0">
                <a:solidFill>
                  <a:schemeClr val="tx1"/>
                </a:solidFill>
              </a:rPr>
              <a:t>Blattman</a:t>
            </a:r>
            <a:r>
              <a:rPr lang="en-US" sz="1600" dirty="0">
                <a:solidFill>
                  <a:schemeClr val="tx1"/>
                </a:solidFill>
              </a:rPr>
              <a:t>, </a:t>
            </a:r>
            <a:r>
              <a:rPr lang="en-US" sz="1600" dirty="0" err="1">
                <a:solidFill>
                  <a:schemeClr val="tx1"/>
                </a:solidFill>
              </a:rPr>
              <a:t>Christoper</a:t>
            </a:r>
            <a:r>
              <a:rPr lang="en-US" sz="1600" dirty="0">
                <a:solidFill>
                  <a:schemeClr val="tx1"/>
                </a:solidFill>
              </a:rPr>
              <a:t>; Jeannie Annan. 2010. The Consequences of Child Soldiering. </a:t>
            </a:r>
            <a:r>
              <a:rPr lang="en-US" sz="1600" dirty="0" smtClean="0">
                <a:solidFill>
                  <a:schemeClr val="tx1"/>
                </a:solidFill>
              </a:rPr>
              <a:t>The Review </a:t>
            </a:r>
            <a:r>
              <a:rPr lang="en-US" sz="1600" dirty="0">
                <a:solidFill>
                  <a:schemeClr val="tx1"/>
                </a:solidFill>
              </a:rPr>
              <a:t>of Economics and Statistics, November 2010, 92(4): 882–898</a:t>
            </a:r>
          </a:p>
          <a:p>
            <a:pPr marL="0" indent="0">
              <a:buNone/>
            </a:pPr>
            <a:endParaRPr lang="en-US" sz="1600" dirty="0" smtClean="0">
              <a:solidFill>
                <a:schemeClr val="tx1"/>
              </a:solidFill>
            </a:endParaRPr>
          </a:p>
          <a:p>
            <a:pPr marL="0" indent="0">
              <a:buNone/>
            </a:pPr>
            <a:r>
              <a:rPr lang="en-US" sz="1600" dirty="0" smtClean="0">
                <a:solidFill>
                  <a:schemeClr val="tx1"/>
                </a:solidFill>
              </a:rPr>
              <a:t>Meredith</a:t>
            </a:r>
            <a:r>
              <a:rPr lang="en-US" sz="1600" dirty="0">
                <a:solidFill>
                  <a:schemeClr val="tx1"/>
                </a:solidFill>
              </a:rPr>
              <a:t>, Marc. 2009. Persistence in Political Participation. Quarterly Journal of Political Science 4(3): 186-</a:t>
            </a:r>
            <a:r>
              <a:rPr lang="en-US" sz="1600" dirty="0" smtClean="0">
                <a:solidFill>
                  <a:schemeClr val="tx1"/>
                </a:solidFill>
              </a:rPr>
              <a:t>208</a:t>
            </a:r>
          </a:p>
          <a:p>
            <a:pPr marL="0" indent="0">
              <a:buNone/>
            </a:pPr>
            <a:endParaRPr lang="en-US" sz="1600" dirty="0">
              <a:solidFill>
                <a:schemeClr val="tx1"/>
              </a:solidFill>
            </a:endParaRPr>
          </a:p>
          <a:p>
            <a:pPr marL="0" indent="0">
              <a:buNone/>
            </a:pPr>
            <a:r>
              <a:rPr lang="en-US" sz="1600" dirty="0">
                <a:solidFill>
                  <a:schemeClr val="tx1"/>
                </a:solidFill>
              </a:rPr>
              <a:t>Richard A. </a:t>
            </a:r>
            <a:r>
              <a:rPr lang="en-US" sz="1600" dirty="0" err="1">
                <a:solidFill>
                  <a:schemeClr val="tx1"/>
                </a:solidFill>
              </a:rPr>
              <a:t>Berk</a:t>
            </a:r>
            <a:r>
              <a:rPr lang="en-US" sz="1600" dirty="0">
                <a:solidFill>
                  <a:schemeClr val="tx1"/>
                </a:solidFill>
              </a:rPr>
              <a:t>; Jan de </a:t>
            </a:r>
            <a:r>
              <a:rPr lang="en-US" sz="1600" dirty="0" err="1">
                <a:solidFill>
                  <a:schemeClr val="tx1"/>
                </a:solidFill>
              </a:rPr>
              <a:t>Leeuw</a:t>
            </a:r>
            <a:r>
              <a:rPr lang="en-US" sz="1600" dirty="0">
                <a:solidFill>
                  <a:schemeClr val="tx1"/>
                </a:solidFill>
              </a:rPr>
              <a:t>. 1999. An Evaluation of California's Inmate Classification System Using a Generalized Regression Discontinuity Design. Journal of the American Statistical Association, Vol. 94, No. 448. (Dec., 1999), pp. 1045-</a:t>
            </a:r>
            <a:r>
              <a:rPr lang="en-US" sz="1600" dirty="0" smtClean="0">
                <a:solidFill>
                  <a:schemeClr val="tx1"/>
                </a:solidFill>
              </a:rPr>
              <a:t>1052</a:t>
            </a:r>
          </a:p>
          <a:p>
            <a:pPr marL="0" indent="0">
              <a:buNone/>
            </a:pPr>
            <a:endParaRPr lang="en-US" sz="1600" dirty="0" smtClean="0">
              <a:solidFill>
                <a:schemeClr val="tx1"/>
              </a:solidFill>
            </a:endParaRPr>
          </a:p>
          <a:p>
            <a:pPr marL="0" indent="0">
              <a:buNone/>
            </a:pPr>
            <a:r>
              <a:rPr lang="en-US" sz="1600" dirty="0" err="1" smtClean="0">
                <a:solidFill>
                  <a:schemeClr val="tx1"/>
                </a:solidFill>
              </a:rPr>
              <a:t>Augenblick</a:t>
            </a:r>
            <a:r>
              <a:rPr lang="en-US" sz="1600" dirty="0" smtClean="0">
                <a:solidFill>
                  <a:schemeClr val="tx1"/>
                </a:solidFill>
              </a:rPr>
              <a:t>, Ned; Scott Nicholson. </a:t>
            </a:r>
            <a:r>
              <a:rPr lang="en-US" sz="1600" dirty="0">
                <a:solidFill>
                  <a:schemeClr val="tx1"/>
                </a:solidFill>
              </a:rPr>
              <a:t>2011. Ballot Position, Choice Fatigue, and Voter </a:t>
            </a:r>
            <a:r>
              <a:rPr lang="en-US" sz="1600" dirty="0" smtClean="0">
                <a:solidFill>
                  <a:schemeClr val="tx1"/>
                </a:solidFill>
              </a:rPr>
              <a:t>Behavior. Submitted, under review. </a:t>
            </a:r>
            <a:r>
              <a:rPr lang="fi-FI" sz="1600" dirty="0">
                <a:solidFill>
                  <a:schemeClr val="tx1"/>
                </a:solidFill>
                <a:hlinkClick r:id="rId2"/>
              </a:rPr>
              <a:t>http://faculty.haas.berkeley.edu/ned/</a:t>
            </a:r>
            <a:r>
              <a:rPr lang="fi-FI" sz="1600" dirty="0" smtClean="0">
                <a:solidFill>
                  <a:schemeClr val="tx1"/>
                </a:solidFill>
                <a:hlinkClick r:id="rId2"/>
              </a:rPr>
              <a:t>Choice_Fatigue.pdf</a:t>
            </a:r>
            <a:endParaRPr lang="fi-FI" sz="1600" dirty="0" smtClean="0">
              <a:solidFill>
                <a:schemeClr val="tx1"/>
              </a:solidFill>
            </a:endParaRPr>
          </a:p>
          <a:p>
            <a:pPr marL="0" indent="0">
              <a:buNone/>
            </a:pPr>
            <a:endParaRPr lang="en-US" sz="1600" dirty="0">
              <a:solidFill>
                <a:schemeClr val="tx1"/>
              </a:solidFill>
            </a:endParaRPr>
          </a:p>
          <a:p>
            <a:pPr marL="0" indent="0">
              <a:buNone/>
            </a:pPr>
            <a:r>
              <a:rPr lang="en-US" sz="1600" dirty="0" smtClean="0">
                <a:solidFill>
                  <a:schemeClr val="tx1"/>
                </a:solidFill>
              </a:rPr>
              <a:t>Photo credit (cats): Eric Cheng / </a:t>
            </a:r>
            <a:r>
              <a:rPr lang="en-US" sz="1600" dirty="0" err="1" smtClean="0">
                <a:solidFill>
                  <a:schemeClr val="tx1"/>
                </a:solidFill>
              </a:rPr>
              <a:t>Lytro</a:t>
            </a:r>
            <a:endParaRPr lang="en-US" sz="1600" dirty="0" smtClean="0">
              <a:solidFill>
                <a:schemeClr val="tx1"/>
              </a:solidFill>
            </a:endParaRPr>
          </a:p>
        </p:txBody>
      </p:sp>
      <p:sp>
        <p:nvSpPr>
          <p:cNvPr id="4" name="Right Brace 3"/>
          <p:cNvSpPr/>
          <p:nvPr/>
        </p:nvSpPr>
        <p:spPr>
          <a:xfrm rot="16200000" flipH="1">
            <a:off x="7543802" y="-2838451"/>
            <a:ext cx="457199" cy="14935202"/>
          </a:xfrm>
          <a:prstGeom prst="rightBrace">
            <a:avLst/>
          </a:prstGeom>
          <a:ln w="539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anklin Gothic Book"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00782" y="4114800"/>
            <a:ext cx="4038600" cy="830997"/>
          </a:xfrm>
          <a:prstGeom prst="rect">
            <a:avLst/>
          </a:prstGeom>
          <a:solidFill>
            <a:schemeClr val="tx1">
              <a:alpha val="73000"/>
            </a:schemeClr>
          </a:solidFill>
        </p:spPr>
        <p:txBody>
          <a:bodyPr wrap="square" rtlCol="0">
            <a:spAutoFit/>
          </a:bodyPr>
          <a:lstStyle/>
          <a:p>
            <a:pPr marL="185738" lvl="1"/>
            <a:r>
              <a:rPr lang="en-US" sz="2400" b="1" dirty="0" smtClean="0">
                <a:solidFill>
                  <a:schemeClr val="bg1"/>
                </a:solidFill>
                <a:latin typeface="Franklin Gothic Book" pitchFamily="34" charset="0"/>
              </a:rPr>
              <a:t>We’re hiring!</a:t>
            </a:r>
          </a:p>
          <a:p>
            <a:pPr marL="185738" lvl="1"/>
            <a:r>
              <a:rPr lang="en-US" sz="2400" b="1" dirty="0" err="1" smtClean="0">
                <a:solidFill>
                  <a:schemeClr val="bg1"/>
                </a:solidFill>
                <a:latin typeface="Franklin Gothic Book" pitchFamily="34" charset="0"/>
              </a:rPr>
              <a:t>snicholson@linkedin.com</a:t>
            </a:r>
            <a:endParaRPr lang="en-US" sz="2400" b="1" dirty="0" smtClean="0">
              <a:solidFill>
                <a:schemeClr val="bg1"/>
              </a:solidFill>
              <a:latin typeface="Franklin Gothic Book" pitchFamily="34" charset="0"/>
            </a:endParaRPr>
          </a:p>
        </p:txBody>
      </p:sp>
      <p:pic>
        <p:nvPicPr>
          <p:cNvPr id="6" name="Picture 5" descr="Analytics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1950"/>
            <a:ext cx="9144000" cy="3657600"/>
          </a:xfrm>
          <a:prstGeom prst="rect">
            <a:avLst/>
          </a:prstGeom>
        </p:spPr>
      </p:pic>
    </p:spTree>
    <p:extLst>
      <p:ext uri="{BB962C8B-B14F-4D97-AF65-F5344CB8AC3E}">
        <p14:creationId xmlns:p14="http://schemas.microsoft.com/office/powerpoint/2010/main" val="8182963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9-21 at 1.36.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415270" cy="5143500"/>
          </a:xfrm>
          <a:prstGeom prst="rect">
            <a:avLst/>
          </a:prstGeom>
        </p:spPr>
      </p:pic>
      <p:sp>
        <p:nvSpPr>
          <p:cNvPr id="5" name="TextBox 4"/>
          <p:cNvSpPr txBox="1"/>
          <p:nvPr/>
        </p:nvSpPr>
        <p:spPr>
          <a:xfrm>
            <a:off x="1295400" y="2571750"/>
            <a:ext cx="7848600" cy="2154436"/>
          </a:xfrm>
          <a:prstGeom prst="rect">
            <a:avLst/>
          </a:prstGeom>
          <a:solidFill>
            <a:schemeClr val="tx1">
              <a:alpha val="75000"/>
            </a:schemeClr>
          </a:solidFill>
        </p:spPr>
        <p:txBody>
          <a:bodyPr wrap="square" lIns="274320" rtlCol="0">
            <a:spAutoFit/>
          </a:bodyPr>
          <a:lstStyle/>
          <a:p>
            <a:pPr algn="r"/>
            <a:r>
              <a:rPr lang="en-US" sz="5400" dirty="0">
                <a:solidFill>
                  <a:schemeClr val="bg1"/>
                </a:solidFill>
                <a:effectLst>
                  <a:outerShdw blurRad="38100" dist="38100" dir="2700000" algn="tl">
                    <a:srgbClr val="000000">
                      <a:alpha val="43137"/>
                    </a:srgbClr>
                  </a:outerShdw>
                </a:effectLst>
                <a:latin typeface="Franklin Gothic Book" pitchFamily="34" charset="0"/>
              </a:rPr>
              <a:t>Thank You!</a:t>
            </a:r>
          </a:p>
          <a:p>
            <a:pPr algn="r"/>
            <a:endParaRPr lang="en-US" sz="4000" dirty="0">
              <a:solidFill>
                <a:schemeClr val="bg1"/>
              </a:solidFill>
              <a:effectLst>
                <a:outerShdw blurRad="38100" dist="38100" dir="2700000" algn="tl">
                  <a:srgbClr val="000000">
                    <a:alpha val="43137"/>
                  </a:srgbClr>
                </a:outerShdw>
              </a:effectLst>
              <a:latin typeface="Franklin Gothic Book" pitchFamily="34" charset="0"/>
            </a:endParaRPr>
          </a:p>
          <a:p>
            <a:pPr algn="r"/>
            <a:r>
              <a:rPr lang="en-US" sz="4000" dirty="0">
                <a:solidFill>
                  <a:schemeClr val="bg1"/>
                </a:solidFill>
                <a:effectLst>
                  <a:outerShdw blurRad="38100" dist="38100" dir="2700000" algn="tl">
                    <a:srgbClr val="000000">
                      <a:alpha val="43137"/>
                    </a:srgbClr>
                  </a:outerShdw>
                </a:effectLst>
                <a:latin typeface="Franklin Gothic Book" pitchFamily="34" charset="0"/>
              </a:rPr>
              <a:t>Scott Nicholson – @</a:t>
            </a:r>
            <a:r>
              <a:rPr lang="en-US" sz="4000" dirty="0" err="1">
                <a:solidFill>
                  <a:schemeClr val="bg1"/>
                </a:solidFill>
                <a:effectLst>
                  <a:outerShdw blurRad="38100" dist="38100" dir="2700000" algn="tl">
                    <a:srgbClr val="000000">
                      <a:alpha val="43137"/>
                    </a:srgbClr>
                  </a:outerShdw>
                </a:effectLst>
                <a:latin typeface="Franklin Gothic Book" pitchFamily="34" charset="0"/>
              </a:rPr>
              <a:t>scootrous</a:t>
            </a:r>
            <a:endParaRPr lang="en-US" sz="4000" dirty="0">
              <a:solidFill>
                <a:schemeClr val="bg1"/>
              </a:solidFill>
              <a:effectLst>
                <a:outerShdw blurRad="38100" dist="38100" dir="2700000" algn="tl">
                  <a:srgbClr val="000000">
                    <a:alpha val="43137"/>
                  </a:srgbClr>
                </a:outerShdw>
              </a:effectLst>
              <a:latin typeface="Franklin Gothic Book" pitchFamily="34" charset="0"/>
            </a:endParaRPr>
          </a:p>
        </p:txBody>
      </p:sp>
      <p:pic>
        <p:nvPicPr>
          <p:cNvPr id="6" name="Picture 5" descr="Analytics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19050"/>
            <a:ext cx="1828800" cy="731520"/>
          </a:xfrm>
          <a:prstGeom prst="rect">
            <a:avLst/>
          </a:prstGeom>
        </p:spPr>
      </p:pic>
    </p:spTree>
    <p:extLst>
      <p:ext uri="{BB962C8B-B14F-4D97-AF65-F5344CB8AC3E}">
        <p14:creationId xmlns:p14="http://schemas.microsoft.com/office/powerpoint/2010/main" val="29685178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latin typeface="Franklin Gothic Book" pitchFamily="34" charset="0"/>
              </a:rPr>
              <a:t>This Talk</a:t>
            </a:r>
            <a:endParaRPr lang="en-US" sz="3600" dirty="0">
              <a:latin typeface="Franklin Gothic Book" pitchFamily="34" charset="0"/>
            </a:endParaRPr>
          </a:p>
        </p:txBody>
      </p:sp>
      <p:sp>
        <p:nvSpPr>
          <p:cNvPr id="5" name="Content Placeholder 4"/>
          <p:cNvSpPr>
            <a:spLocks noGrp="1"/>
          </p:cNvSpPr>
          <p:nvPr>
            <p:ph idx="1"/>
          </p:nvPr>
        </p:nvSpPr>
        <p:spPr>
          <a:xfrm>
            <a:off x="457200" y="1028701"/>
            <a:ext cx="8686800" cy="3565922"/>
          </a:xfrm>
        </p:spPr>
        <p:txBody>
          <a:bodyPr>
            <a:normAutofit/>
          </a:bodyPr>
          <a:lstStyle/>
          <a:p>
            <a:pPr>
              <a:buNone/>
            </a:pPr>
            <a:endParaRPr lang="en-US" dirty="0" smtClean="0"/>
          </a:p>
          <a:p>
            <a:pPr>
              <a:buNone/>
            </a:pPr>
            <a:r>
              <a:rPr lang="en-US" dirty="0" smtClean="0"/>
              <a:t>A 30 minute Applied Economics PhD</a:t>
            </a:r>
          </a:p>
          <a:p>
            <a:pPr>
              <a:buNone/>
            </a:pPr>
            <a:endParaRPr lang="en-US" dirty="0" smtClean="0"/>
          </a:p>
          <a:p>
            <a:pPr>
              <a:buNone/>
            </a:pPr>
            <a:r>
              <a:rPr lang="en-US" dirty="0" smtClean="0"/>
              <a:t>Will make you a better data scientist</a:t>
            </a:r>
          </a:p>
          <a:p>
            <a:pPr>
              <a:buNone/>
            </a:pPr>
            <a:endParaRPr lang="en-US" dirty="0" smtClean="0"/>
          </a:p>
          <a:p>
            <a:pPr>
              <a:buNone/>
            </a:pPr>
            <a:r>
              <a:rPr lang="en-US" dirty="0" smtClean="0"/>
              <a:t>Exhibits the value-add of econometrician on a data science team</a:t>
            </a:r>
          </a:p>
          <a:p>
            <a:pPr>
              <a:buNone/>
            </a:pPr>
            <a:endParaRPr lang="en-US" dirty="0" smtClean="0"/>
          </a:p>
        </p:txBody>
      </p:sp>
      <p:sp>
        <p:nvSpPr>
          <p:cNvPr id="6" name="Right Brace 5"/>
          <p:cNvSpPr/>
          <p:nvPr/>
        </p:nvSpPr>
        <p:spPr>
          <a:xfrm rot="16200000" flipH="1">
            <a:off x="7543802" y="-2838451"/>
            <a:ext cx="457199" cy="14935202"/>
          </a:xfrm>
          <a:prstGeom prst="rightBrace">
            <a:avLst/>
          </a:prstGeom>
          <a:ln w="539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anklin Gothic Book"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Recent Research by Economists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Why Do Mothers </a:t>
            </a:r>
            <a:r>
              <a:rPr lang="en-US" b="1" dirty="0" smtClean="0">
                <a:solidFill>
                  <a:srgbClr val="00B050"/>
                </a:solidFill>
              </a:rPr>
              <a:t>Breastfeed</a:t>
            </a:r>
            <a:r>
              <a:rPr lang="en-US" dirty="0" smtClean="0"/>
              <a:t> Girls Less than Boys? Evidence and Implications for Child Health in India</a:t>
            </a:r>
          </a:p>
          <a:p>
            <a:pPr marL="0" indent="0">
              <a:buNone/>
            </a:pPr>
            <a:endParaRPr lang="en-US" dirty="0" smtClean="0"/>
          </a:p>
          <a:p>
            <a:pPr marL="0" indent="0">
              <a:buNone/>
            </a:pPr>
            <a:r>
              <a:rPr lang="en-US" dirty="0" smtClean="0"/>
              <a:t>Family Violence and Football: The Effect of </a:t>
            </a:r>
            <a:r>
              <a:rPr lang="en-US" b="1" dirty="0" smtClean="0">
                <a:solidFill>
                  <a:srgbClr val="00B050"/>
                </a:solidFill>
              </a:rPr>
              <a:t>Unexpected Emotional Cues </a:t>
            </a:r>
            <a:r>
              <a:rPr lang="en-US" dirty="0" smtClean="0"/>
              <a:t>on Violent Behavior</a:t>
            </a:r>
          </a:p>
          <a:p>
            <a:pPr marL="0" indent="0">
              <a:buNone/>
            </a:pPr>
            <a:endParaRPr lang="en-US" dirty="0" smtClean="0"/>
          </a:p>
          <a:p>
            <a:pPr marL="0" indent="0">
              <a:buNone/>
            </a:pPr>
            <a:r>
              <a:rPr lang="en-US" dirty="0" smtClean="0"/>
              <a:t>Does </a:t>
            </a:r>
            <a:r>
              <a:rPr lang="en-US" b="1" dirty="0" smtClean="0">
                <a:solidFill>
                  <a:srgbClr val="00B050"/>
                </a:solidFill>
              </a:rPr>
              <a:t>Terrorism</a:t>
            </a:r>
            <a:r>
              <a:rPr lang="en-US" dirty="0" smtClean="0"/>
              <a:t> Work?</a:t>
            </a:r>
          </a:p>
          <a:p>
            <a:pPr marL="0" indent="0">
              <a:buNone/>
            </a:pPr>
            <a:endParaRPr lang="en-US" dirty="0" smtClean="0"/>
          </a:p>
          <a:p>
            <a:pPr marL="0" indent="0">
              <a:buNone/>
            </a:pPr>
            <a:r>
              <a:rPr lang="en-US" dirty="0" smtClean="0"/>
              <a:t>Racial Discrimination Among </a:t>
            </a:r>
            <a:r>
              <a:rPr lang="en-US" b="1" dirty="0" smtClean="0">
                <a:solidFill>
                  <a:srgbClr val="00B050"/>
                </a:solidFill>
              </a:rPr>
              <a:t>NBA Referees</a:t>
            </a:r>
          </a:p>
          <a:p>
            <a:pPr marL="0" indent="0">
              <a:buNone/>
            </a:pPr>
            <a:endParaRPr lang="en-US" dirty="0" smtClean="0"/>
          </a:p>
          <a:p>
            <a:pPr marL="0" indent="0">
              <a:buNone/>
            </a:pPr>
            <a:r>
              <a:rPr lang="en-US" dirty="0" smtClean="0"/>
              <a:t>The Effects of </a:t>
            </a:r>
            <a:r>
              <a:rPr lang="en-US" b="1" dirty="0" smtClean="0">
                <a:solidFill>
                  <a:srgbClr val="00B050"/>
                </a:solidFill>
              </a:rPr>
              <a:t>Lottery Prizes </a:t>
            </a:r>
            <a:r>
              <a:rPr lang="en-US" dirty="0" smtClean="0"/>
              <a:t>on Winners and Their Neighbors: Evidence from the Dutch Postcode Lottery </a:t>
            </a:r>
          </a:p>
        </p:txBody>
      </p:sp>
      <p:sp>
        <p:nvSpPr>
          <p:cNvPr id="4" name="Right Brace 3"/>
          <p:cNvSpPr/>
          <p:nvPr/>
        </p:nvSpPr>
        <p:spPr>
          <a:xfrm rot="16200000" flipH="1">
            <a:off x="7543802" y="-2838451"/>
            <a:ext cx="457199" cy="14935202"/>
          </a:xfrm>
          <a:prstGeom prst="rightBrace">
            <a:avLst/>
          </a:prstGeom>
          <a:ln w="539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anklin Gothic Book"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an Applied Economist?</a:t>
            </a:r>
            <a:endParaRPr lang="en-US" dirty="0"/>
          </a:p>
        </p:txBody>
      </p:sp>
      <p:sp>
        <p:nvSpPr>
          <p:cNvPr id="3" name="Content Placeholder 2"/>
          <p:cNvSpPr>
            <a:spLocks noGrp="1"/>
          </p:cNvSpPr>
          <p:nvPr>
            <p:ph idx="1"/>
          </p:nvPr>
        </p:nvSpPr>
        <p:spPr>
          <a:xfrm>
            <a:off x="457200" y="1006078"/>
            <a:ext cx="8229600" cy="3565922"/>
          </a:xfrm>
        </p:spPr>
        <p:txBody>
          <a:bodyPr/>
          <a:lstStyle/>
          <a:p>
            <a:pPr marL="457200" indent="-457200">
              <a:buNone/>
            </a:pPr>
            <a:endParaRPr lang="en-US" dirty="0" smtClean="0"/>
          </a:p>
          <a:p>
            <a:pPr marL="457200" indent="-457200">
              <a:buNone/>
            </a:pPr>
            <a:r>
              <a:rPr lang="en-US" dirty="0" smtClean="0"/>
              <a:t>Intuition</a:t>
            </a:r>
          </a:p>
          <a:p>
            <a:pPr marL="457200" indent="-457200">
              <a:buNone/>
            </a:pPr>
            <a:endParaRPr lang="en-US" dirty="0" smtClean="0"/>
          </a:p>
          <a:p>
            <a:pPr marL="457200" indent="-457200">
              <a:buNone/>
            </a:pPr>
            <a:r>
              <a:rPr lang="en-US" dirty="0" smtClean="0"/>
              <a:t>Methods</a:t>
            </a:r>
          </a:p>
          <a:p>
            <a:pPr marL="457200" indent="-457200">
              <a:buNone/>
            </a:pPr>
            <a:endParaRPr lang="en-US" dirty="0" smtClean="0"/>
          </a:p>
          <a:p>
            <a:pPr marL="457200" indent="-457200">
              <a:buNone/>
            </a:pPr>
            <a:r>
              <a:rPr lang="en-US" dirty="0" smtClean="0"/>
              <a:t>Curiosity about human decision-making</a:t>
            </a:r>
          </a:p>
          <a:p>
            <a:pPr marL="457200" indent="-457200">
              <a:buNone/>
            </a:pPr>
            <a:endParaRPr lang="en-US" dirty="0" smtClean="0"/>
          </a:p>
          <a:p>
            <a:pPr marL="457200" indent="-457200">
              <a:buNone/>
            </a:pPr>
            <a:r>
              <a:rPr lang="en-US" dirty="0" smtClean="0"/>
              <a:t>Attention to underlying mechanisms</a:t>
            </a:r>
          </a:p>
        </p:txBody>
      </p:sp>
      <p:sp>
        <p:nvSpPr>
          <p:cNvPr id="4" name="Right Brace 3"/>
          <p:cNvSpPr/>
          <p:nvPr/>
        </p:nvSpPr>
        <p:spPr>
          <a:xfrm rot="16200000" flipH="1">
            <a:off x="7543802" y="-2838451"/>
            <a:ext cx="457199" cy="14935202"/>
          </a:xfrm>
          <a:prstGeom prst="rightBrace">
            <a:avLst/>
          </a:prstGeom>
          <a:ln w="539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anklin Gothic Book"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1" name="TextBox 10"/>
          <p:cNvSpPr txBox="1"/>
          <p:nvPr/>
        </p:nvSpPr>
        <p:spPr>
          <a:xfrm>
            <a:off x="457200" y="1485900"/>
            <a:ext cx="8092018" cy="2554545"/>
          </a:xfrm>
          <a:prstGeom prst="rect">
            <a:avLst/>
          </a:prstGeom>
          <a:noFill/>
        </p:spPr>
        <p:txBody>
          <a:bodyPr wrap="square" rtlCol="0">
            <a:spAutoFit/>
          </a:bodyPr>
          <a:lstStyle/>
          <a:p>
            <a:r>
              <a:rPr lang="en-US" sz="3200" dirty="0">
                <a:solidFill>
                  <a:schemeClr val="bg1"/>
                </a:solidFill>
                <a:latin typeface="Franklin Gothic Book" pitchFamily="34" charset="0"/>
              </a:rPr>
              <a:t>If you care about </a:t>
            </a:r>
            <a:r>
              <a:rPr lang="en-US" sz="3200" dirty="0">
                <a:latin typeface="Franklin Gothic Book" pitchFamily="34" charset="0"/>
              </a:rPr>
              <a:t>prediction,</a:t>
            </a:r>
            <a:r>
              <a:rPr lang="en-US" sz="3200" dirty="0">
                <a:solidFill>
                  <a:schemeClr val="bg1"/>
                </a:solidFill>
                <a:latin typeface="Franklin Gothic Book" pitchFamily="34" charset="0"/>
              </a:rPr>
              <a:t> </a:t>
            </a:r>
            <a:endParaRPr lang="en-US" sz="3200" dirty="0" smtClean="0">
              <a:solidFill>
                <a:schemeClr val="bg1"/>
              </a:solidFill>
              <a:latin typeface="Franklin Gothic Book" pitchFamily="34" charset="0"/>
            </a:endParaRPr>
          </a:p>
          <a:p>
            <a:r>
              <a:rPr lang="en-US" sz="3200" dirty="0" smtClean="0">
                <a:solidFill>
                  <a:schemeClr val="bg1"/>
                </a:solidFill>
                <a:latin typeface="Franklin Gothic Book" pitchFamily="34" charset="0"/>
              </a:rPr>
              <a:t>think </a:t>
            </a:r>
            <a:r>
              <a:rPr lang="en-US" sz="3200" dirty="0">
                <a:solidFill>
                  <a:schemeClr val="bg1"/>
                </a:solidFill>
                <a:latin typeface="Franklin Gothic Book" pitchFamily="34" charset="0"/>
              </a:rPr>
              <a:t>like a computer scientist.</a:t>
            </a:r>
          </a:p>
          <a:p>
            <a:endParaRPr lang="en-US" sz="3200" dirty="0" smtClean="0">
              <a:solidFill>
                <a:schemeClr val="bg1"/>
              </a:solidFill>
              <a:latin typeface="Franklin Gothic Book" pitchFamily="34" charset="0"/>
            </a:endParaRPr>
          </a:p>
          <a:p>
            <a:r>
              <a:rPr lang="en-US" sz="3200" dirty="0" smtClean="0">
                <a:solidFill>
                  <a:schemeClr val="bg1"/>
                </a:solidFill>
                <a:latin typeface="Franklin Gothic Book" pitchFamily="34" charset="0"/>
              </a:rPr>
              <a:t>If </a:t>
            </a:r>
            <a:r>
              <a:rPr lang="en-US" sz="3200" dirty="0">
                <a:solidFill>
                  <a:schemeClr val="bg1"/>
                </a:solidFill>
                <a:latin typeface="Franklin Gothic Book" pitchFamily="34" charset="0"/>
              </a:rPr>
              <a:t>you care about </a:t>
            </a:r>
            <a:r>
              <a:rPr lang="en-US" sz="3200" dirty="0">
                <a:latin typeface="Franklin Gothic Book" pitchFamily="34" charset="0"/>
              </a:rPr>
              <a:t>causality, </a:t>
            </a:r>
            <a:endParaRPr lang="en-US" sz="3200" dirty="0" smtClean="0">
              <a:latin typeface="Franklin Gothic Book" pitchFamily="34" charset="0"/>
            </a:endParaRPr>
          </a:p>
          <a:p>
            <a:r>
              <a:rPr lang="en-US" sz="3200" dirty="0" smtClean="0">
                <a:solidFill>
                  <a:schemeClr val="bg1"/>
                </a:solidFill>
                <a:latin typeface="Franklin Gothic Book" pitchFamily="34" charset="0"/>
              </a:rPr>
              <a:t>think </a:t>
            </a:r>
            <a:r>
              <a:rPr lang="en-US" sz="3200" dirty="0">
                <a:solidFill>
                  <a:schemeClr val="bg1"/>
                </a:solidFill>
                <a:latin typeface="Franklin Gothic Book" pitchFamily="34" charset="0"/>
              </a:rPr>
              <a:t>like an economist.</a:t>
            </a:r>
          </a:p>
        </p:txBody>
      </p:sp>
    </p:spTree>
    <p:extLst>
      <p:ext uri="{BB962C8B-B14F-4D97-AF65-F5344CB8AC3E}">
        <p14:creationId xmlns:p14="http://schemas.microsoft.com/office/powerpoint/2010/main" val="41808545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Gradations of Identifying Causal Relationships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endParaRPr lang="en-US" dirty="0" smtClean="0"/>
          </a:p>
          <a:p>
            <a:pPr marL="457200" indent="-457200">
              <a:buFont typeface="+mj-lt"/>
              <a:buAutoNum type="arabicPeriod"/>
            </a:pPr>
            <a:r>
              <a:rPr lang="en-US" dirty="0" smtClean="0"/>
              <a:t>Randomized controlled experiments</a:t>
            </a:r>
          </a:p>
          <a:p>
            <a:pPr marL="457200" indent="-457200">
              <a:buFont typeface="+mj-lt"/>
              <a:buAutoNum type="arabicPeriod"/>
            </a:pPr>
            <a:r>
              <a:rPr lang="en-US" dirty="0" smtClean="0"/>
              <a:t>Natural experiments</a:t>
            </a:r>
          </a:p>
          <a:p>
            <a:pPr marL="457200" indent="-457200">
              <a:buFont typeface="+mj-lt"/>
              <a:buAutoNum type="arabicPeriod"/>
            </a:pPr>
            <a:r>
              <a:rPr lang="en-US" dirty="0" smtClean="0"/>
              <a:t>Regression discontinuity</a:t>
            </a:r>
          </a:p>
          <a:p>
            <a:pPr marL="457200" indent="-457200">
              <a:buFont typeface="+mj-lt"/>
              <a:buAutoNum type="arabicPeriod"/>
            </a:pPr>
            <a:r>
              <a:rPr lang="en-US" dirty="0" smtClean="0"/>
              <a:t>Panel data econometrics</a:t>
            </a:r>
          </a:p>
          <a:p>
            <a:pPr marL="457200" indent="-457200">
              <a:buFont typeface="+mj-lt"/>
              <a:buAutoNum type="arabicPeriod"/>
            </a:pPr>
            <a:r>
              <a:rPr lang="en-US" dirty="0" smtClean="0"/>
              <a:t>Instrumental variables</a:t>
            </a:r>
          </a:p>
        </p:txBody>
      </p:sp>
      <p:sp>
        <p:nvSpPr>
          <p:cNvPr id="4" name="Right Brace 3"/>
          <p:cNvSpPr/>
          <p:nvPr/>
        </p:nvSpPr>
        <p:spPr>
          <a:xfrm rot="16200000" flipH="1">
            <a:off x="7543802" y="-2838451"/>
            <a:ext cx="457199" cy="14935202"/>
          </a:xfrm>
          <a:prstGeom prst="rightBrace">
            <a:avLst/>
          </a:prstGeom>
          <a:ln w="539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ranklin Gothic Book"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downs.net/uploads/090322/1_101144_1.jpg"/>
          <p:cNvPicPr>
            <a:picLocks noChangeAspect="1" noChangeArrowheads="1"/>
          </p:cNvPicPr>
          <p:nvPr/>
        </p:nvPicPr>
        <p:blipFill>
          <a:blip r:embed="rId3" cstate="print"/>
          <a:srcRect/>
          <a:stretch>
            <a:fillRect/>
          </a:stretch>
        </p:blipFill>
        <p:spPr bwMode="auto">
          <a:xfrm>
            <a:off x="381000" y="162526"/>
            <a:ext cx="6911102" cy="4980974"/>
          </a:xfrm>
          <a:prstGeom prst="rect">
            <a:avLst/>
          </a:prstGeom>
          <a:noFill/>
        </p:spPr>
      </p:pic>
      <p:sp>
        <p:nvSpPr>
          <p:cNvPr id="6" name="TextBox 5"/>
          <p:cNvSpPr txBox="1"/>
          <p:nvPr/>
        </p:nvSpPr>
        <p:spPr>
          <a:xfrm>
            <a:off x="3813048" y="3486150"/>
            <a:ext cx="5330952" cy="1200328"/>
          </a:xfrm>
          <a:prstGeom prst="rect">
            <a:avLst/>
          </a:prstGeom>
          <a:solidFill>
            <a:schemeClr val="tx1">
              <a:alpha val="73000"/>
            </a:schemeClr>
          </a:solidFill>
        </p:spPr>
        <p:txBody>
          <a:bodyPr wrap="square" rtlCol="0">
            <a:spAutoFit/>
          </a:bodyPr>
          <a:lstStyle/>
          <a:p>
            <a:pPr marL="0" lvl="1" indent="168275"/>
            <a:r>
              <a:rPr lang="en-US" sz="2400" b="1" dirty="0" smtClean="0">
                <a:solidFill>
                  <a:schemeClr val="bg1"/>
                </a:solidFill>
                <a:latin typeface="Franklin Gothic Book" pitchFamily="34" charset="0"/>
              </a:rPr>
              <a:t>Randomized Controlled Experiment</a:t>
            </a:r>
            <a:r>
              <a:rPr lang="en-US" sz="2400" dirty="0" smtClean="0">
                <a:solidFill>
                  <a:schemeClr val="bg1"/>
                </a:solidFill>
                <a:latin typeface="Franklin Gothic Book" pitchFamily="34" charset="0"/>
              </a:rPr>
              <a:t> </a:t>
            </a:r>
          </a:p>
          <a:p>
            <a:pPr marL="0" lvl="1" indent="168275"/>
            <a:endParaRPr lang="en-US" sz="2400" dirty="0" smtClean="0">
              <a:solidFill>
                <a:schemeClr val="bg1"/>
              </a:solidFill>
              <a:latin typeface="Franklin Gothic Book" pitchFamily="34" charset="0"/>
            </a:endParaRPr>
          </a:p>
          <a:p>
            <a:pPr marL="0" lvl="1" indent="168275"/>
            <a:r>
              <a:rPr lang="en-US" sz="2400" dirty="0" smtClean="0">
                <a:solidFill>
                  <a:schemeClr val="bg1"/>
                </a:solidFill>
                <a:latin typeface="Franklin Gothic Book" pitchFamily="34" charset="0"/>
              </a:rPr>
              <a:t>The Gold Standard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2.bp.blogspot.com/-iqDVQg28Vac/Td0htc-ODzI/AAAAAAAAF8M/8mtrRH2BUVw/s1600/africa1-uganda-map.jpg"/>
          <p:cNvPicPr>
            <a:picLocks noChangeAspect="1" noChangeArrowheads="1"/>
          </p:cNvPicPr>
          <p:nvPr/>
        </p:nvPicPr>
        <p:blipFill>
          <a:blip r:embed="rId3" cstate="print"/>
          <a:srcRect/>
          <a:stretch>
            <a:fillRect/>
          </a:stretch>
        </p:blipFill>
        <p:spPr bwMode="auto">
          <a:xfrm>
            <a:off x="4275500" y="133350"/>
            <a:ext cx="4723740" cy="5010150"/>
          </a:xfrm>
          <a:prstGeom prst="rect">
            <a:avLst/>
          </a:prstGeom>
          <a:noFill/>
        </p:spPr>
      </p:pic>
      <p:sp>
        <p:nvSpPr>
          <p:cNvPr id="5" name="TextBox 4"/>
          <p:cNvSpPr txBox="1"/>
          <p:nvPr/>
        </p:nvSpPr>
        <p:spPr>
          <a:xfrm>
            <a:off x="0" y="2800350"/>
            <a:ext cx="5330952" cy="1938992"/>
          </a:xfrm>
          <a:prstGeom prst="rect">
            <a:avLst/>
          </a:prstGeom>
          <a:solidFill>
            <a:schemeClr val="tx1">
              <a:alpha val="73000"/>
            </a:schemeClr>
          </a:solidFill>
        </p:spPr>
        <p:txBody>
          <a:bodyPr wrap="square" rtlCol="0">
            <a:spAutoFit/>
          </a:bodyPr>
          <a:lstStyle/>
          <a:p>
            <a:pPr marL="168275" lvl="1"/>
            <a:r>
              <a:rPr lang="en-US" sz="2400" b="1" dirty="0" smtClean="0">
                <a:solidFill>
                  <a:schemeClr val="bg1"/>
                </a:solidFill>
                <a:latin typeface="Franklin Gothic Book" pitchFamily="34" charset="0"/>
              </a:rPr>
              <a:t>Natural Experiment</a:t>
            </a:r>
          </a:p>
          <a:p>
            <a:pPr marL="168275" lvl="1"/>
            <a:endParaRPr lang="en-US" sz="2400" dirty="0">
              <a:solidFill>
                <a:schemeClr val="bg1"/>
              </a:solidFill>
              <a:latin typeface="Franklin Gothic Book" pitchFamily="34" charset="0"/>
            </a:endParaRPr>
          </a:p>
          <a:p>
            <a:pPr marL="168275" lvl="1"/>
            <a:r>
              <a:rPr lang="en-US" sz="2400" dirty="0" smtClean="0">
                <a:solidFill>
                  <a:schemeClr val="bg1"/>
                </a:solidFill>
                <a:latin typeface="Franklin Gothic Book" pitchFamily="34" charset="0"/>
              </a:rPr>
              <a:t>How does having been a child soldier in Uganda affect lifetime earnings and likelihood of voting?</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www.varsitycollegeprep.com/wp-content/uploads/2010/04/Math.jpg"/>
          <p:cNvPicPr>
            <a:picLocks noChangeAspect="1" noChangeArrowheads="1"/>
          </p:cNvPicPr>
          <p:nvPr/>
        </p:nvPicPr>
        <p:blipFill>
          <a:blip r:embed="rId3" cstate="print"/>
          <a:srcRect/>
          <a:stretch>
            <a:fillRect/>
          </a:stretch>
        </p:blipFill>
        <p:spPr bwMode="auto">
          <a:xfrm>
            <a:off x="0" y="0"/>
            <a:ext cx="9921614" cy="5143500"/>
          </a:xfrm>
          <a:prstGeom prst="rect">
            <a:avLst/>
          </a:prstGeom>
          <a:noFill/>
        </p:spPr>
      </p:pic>
      <p:sp>
        <p:nvSpPr>
          <p:cNvPr id="5" name="TextBox 4"/>
          <p:cNvSpPr txBox="1"/>
          <p:nvPr/>
        </p:nvSpPr>
        <p:spPr>
          <a:xfrm>
            <a:off x="0" y="471353"/>
            <a:ext cx="7772400" cy="1569660"/>
          </a:xfrm>
          <a:prstGeom prst="rect">
            <a:avLst/>
          </a:prstGeom>
          <a:solidFill>
            <a:schemeClr val="tx1">
              <a:alpha val="73000"/>
            </a:schemeClr>
          </a:solidFill>
        </p:spPr>
        <p:txBody>
          <a:bodyPr wrap="square" rtlCol="0">
            <a:spAutoFit/>
          </a:bodyPr>
          <a:lstStyle/>
          <a:p>
            <a:pPr marL="0" lvl="1"/>
            <a:r>
              <a:rPr lang="en-US" sz="2400" b="1" dirty="0" smtClean="0">
                <a:solidFill>
                  <a:schemeClr val="bg1"/>
                </a:solidFill>
                <a:latin typeface="Franklin Gothic Book" pitchFamily="34" charset="0"/>
              </a:rPr>
              <a:t>  Natural Experiment</a:t>
            </a:r>
          </a:p>
          <a:p>
            <a:pPr marL="0" lvl="1"/>
            <a:endParaRPr lang="en-US" sz="2400" b="1" dirty="0" smtClean="0">
              <a:solidFill>
                <a:schemeClr val="bg1"/>
              </a:solidFill>
              <a:latin typeface="Franklin Gothic Book" pitchFamily="34" charset="0"/>
            </a:endParaRPr>
          </a:p>
          <a:p>
            <a:pPr marL="185738" lvl="1" indent="-185738"/>
            <a:r>
              <a:rPr lang="en-US" sz="2400" dirty="0" smtClean="0">
                <a:solidFill>
                  <a:schemeClr val="bg1"/>
                </a:solidFill>
                <a:latin typeface="Franklin Gothic Book" pitchFamily="34" charset="0"/>
              </a:rPr>
              <a:t>	How does a 100 point decrease in SAT score affect likelihood of entering a ‘top’ school?</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4227</TotalTime>
  <Words>1449</Words>
  <Application>Microsoft Macintosh PowerPoint</Application>
  <PresentationFormat>On-screen Show (16:9)</PresentationFormat>
  <Paragraphs>194</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This Talk</vt:lpstr>
      <vt:lpstr>Recent Research by Economists</vt:lpstr>
      <vt:lpstr>What Makes an Applied Economist?</vt:lpstr>
      <vt:lpstr>PowerPoint Presentation</vt:lpstr>
      <vt:lpstr>Gradations of Identifying Causal 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Economists Think About the Most?</vt:lpstr>
      <vt:lpstr>PowerPoint Presentation</vt:lpstr>
      <vt:lpstr>Sources</vt:lpstr>
      <vt:lpstr>PowerPoint Presentation</vt:lpstr>
      <vt:lpstr>PowerPoint Presentation</vt:lpstr>
    </vt:vector>
  </TitlesOfParts>
  <Company>Edelman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e011188</dc:creator>
  <cp:lastModifiedBy>Operations</cp:lastModifiedBy>
  <cp:revision>248</cp:revision>
  <dcterms:created xsi:type="dcterms:W3CDTF">2011-08-04T16:21:56Z</dcterms:created>
  <dcterms:modified xsi:type="dcterms:W3CDTF">2011-09-23T03:03:17Z</dcterms:modified>
</cp:coreProperties>
</file>